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14" r:id="rId3"/>
    <p:sldId id="315" r:id="rId4"/>
    <p:sldId id="368" r:id="rId5"/>
    <p:sldId id="346" r:id="rId6"/>
    <p:sldId id="382" r:id="rId7"/>
    <p:sldId id="381" r:id="rId8"/>
    <p:sldId id="383" r:id="rId9"/>
    <p:sldId id="384" r:id="rId10"/>
    <p:sldId id="385" r:id="rId11"/>
    <p:sldId id="389" r:id="rId12"/>
    <p:sldId id="388" r:id="rId13"/>
    <p:sldId id="391" r:id="rId14"/>
    <p:sldId id="379" r:id="rId15"/>
    <p:sldId id="378" r:id="rId16"/>
    <p:sldId id="386" r:id="rId17"/>
    <p:sldId id="387" r:id="rId18"/>
    <p:sldId id="366" r:id="rId19"/>
    <p:sldId id="380" r:id="rId20"/>
    <p:sldId id="36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99"/>
    <a:srgbClr val="FF00FF"/>
    <a:srgbClr val="FFFFCC"/>
    <a:srgbClr val="008000"/>
    <a:srgbClr val="00B0F0"/>
    <a:srgbClr val="CC00FF"/>
    <a:srgbClr val="FF9900"/>
    <a:srgbClr val="4FB791"/>
    <a:srgbClr val="44A9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8" autoAdjust="0"/>
    <p:restoredTop sz="86247" autoAdjust="0"/>
  </p:normalViewPr>
  <p:slideViewPr>
    <p:cSldViewPr snapToGrid="0">
      <p:cViewPr varScale="1">
        <p:scale>
          <a:sx n="50" d="100"/>
          <a:sy n="50" d="100"/>
        </p:scale>
        <p:origin x="651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504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08A8D6-9A43-4B13-9F13-28EFDAAF65BE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4B07B-2CA8-4094-B6C0-EBE44F076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22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5AEB97-B34E-480B-9D7A-B2BA38F33F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41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5AEB97-B34E-480B-9D7A-B2BA38F33F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21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5AEB97-B34E-480B-9D7A-B2BA38F33F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357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4B07B-2CA8-4094-B6C0-EBE44F0766B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064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4B07B-2CA8-4094-B6C0-EBE44F0766B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417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5207C-1AE6-1638-C4F3-A91CAC3429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E6F137-6F8B-6E7C-BCA1-01E65FE2F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4BA6F9-88F5-2EC5-7113-E0285573FCEF}"/>
              </a:ext>
            </a:extLst>
          </p:cNvPr>
          <p:cNvSpPr/>
          <p:nvPr userDrawn="1"/>
        </p:nvSpPr>
        <p:spPr>
          <a:xfrm>
            <a:off x="4468633" y="6424654"/>
            <a:ext cx="811033" cy="2385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EDCCB7-A515-09D8-79D1-7474D5869ED8}"/>
              </a:ext>
            </a:extLst>
          </p:cNvPr>
          <p:cNvSpPr/>
          <p:nvPr userDrawn="1"/>
        </p:nvSpPr>
        <p:spPr>
          <a:xfrm>
            <a:off x="174929" y="469127"/>
            <a:ext cx="1272208" cy="1129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0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723F4-6053-49A8-5196-5CE42C046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E10D6-8523-D9D3-C6C8-A84FB02DD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C7DCB0-4A36-B845-613C-C981FAF92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7E5BF-E9E0-43FC-A8AC-37B872560073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22952-DD35-9BC4-E0C6-28E0AC968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               - Better Slow Start for TCP and QUIC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D0EE9-A425-25DC-71B8-CA7B9FF5C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A850-3FF9-4AB9-A8BE-D526BA920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83705-2D63-6B8C-7616-193AB3A37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17E88-ED5F-486B-3C41-E08CD634F3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BDC85B-A347-E88B-6663-BEA079064E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20D5BC-FD01-49B7-A893-A77F5E771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77F9E-2B27-48F9-84E9-60B5F0C1531E}" type="datetime1">
              <a:rPr lang="en-US" smtClean="0"/>
              <a:t>11/5/2024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59E1F1-7021-EF92-6BE0-0C968A0F7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A850-3FF9-4AB9-A8BE-D526BA9205D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0432594-5E3E-BF17-E02D-79DA471FA5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               - Better Slow Start for TCP and QUIC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2DD3BC2-B799-94B1-1AC0-2387C4E2A6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57332" y="6468763"/>
            <a:ext cx="650473" cy="140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269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012FB-4DCC-1CF4-8230-3665B111D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6062" y="365125"/>
            <a:ext cx="100593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1DDC0-2395-97A3-ED9E-F7BD6DABE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DC33E3-D657-F609-EA4A-81F6C91EAC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E818CF-652A-154F-4E1A-BA4FA4B105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239947-D7FB-F688-D867-D6F92D4B8B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67A8D7-148A-8BB4-08C0-9CD4832E1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EEB3-350D-44A0-998A-8296675616F4}" type="datetime1">
              <a:rPr lang="en-US" smtClean="0"/>
              <a:t>11/5/2024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4E4538-9CDD-4844-64CF-966ADF4B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A850-3FF9-4AB9-A8BE-D526BA9205D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AC5EDE3-5CCA-649A-B111-F9024F73581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               - Better Slow Start for TCP and QUIC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AA5BAA3-E369-BA73-F578-6E4B40D828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57332" y="6468763"/>
            <a:ext cx="650473" cy="140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706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36561-766B-5599-A28B-2A684173F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7E5FCA-D02E-66C5-C211-69DF347B4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4CEC-8081-43A0-827D-E7E0A3EF594A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1CF291-537D-DD42-405C-1493C1172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A850-3FF9-4AB9-A8BE-D526BA9205D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4353520-A3B4-6D03-FCA4-DEB22A5BD4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               - Better Slow Start for TCP and QUIC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21079F9-F67A-1A8D-966F-1A6563173D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57332" y="6468763"/>
            <a:ext cx="650473" cy="140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431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A2D6DC-4FDB-0397-E83E-6F17758DF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CEFEC-629D-41AD-B4EE-6438FFF3B318}" type="datetime1">
              <a:rPr lang="en-US" smtClean="0"/>
              <a:t>11/5/2024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65D00A-AC80-2249-17B9-34768242A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A850-3FF9-4AB9-A8BE-D526BA9205D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1BAE2-4A55-3723-F808-E6FB832CB5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               - Better Slow Start for TCP and QUIC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456A67-1BCB-C93C-9C5B-53DD671C96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57332" y="6468763"/>
            <a:ext cx="650473" cy="140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121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2546C-40A6-6274-4453-8AB917F4D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7AC38C-0CCD-85C1-2DE4-366B0D2F58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69AC0-2E3B-9DFC-057E-15628B55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38EF5-16D8-47FE-88E7-71428D7B4934}" type="datetime1">
              <a:rPr lang="en-US" smtClean="0"/>
              <a:t>11/5/2024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4195F-5B41-405F-42C8-3EF64E1DC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A850-3FF9-4AB9-A8BE-D526BA9205D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DDD5357-3DF8-2F0A-1A5D-2505154502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               - Better Slow Start for TCP and QUIC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B3391F-8765-D70E-0DFB-32802EAFE1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57332" y="6468763"/>
            <a:ext cx="650473" cy="140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199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4BFA42-7562-63CA-55AF-D049EBAFCC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E9ABF3-4783-6942-1D58-AEE3651CF8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6FC6C-67A1-2A40-D3CC-E9A3C7D5E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A859-052A-4C81-977B-712FCFAEA8A1}" type="datetime1">
              <a:rPr lang="en-US" smtClean="0"/>
              <a:t>11/5/2024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D8EF1-B5A4-AF96-429E-A77E5E156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A850-3FF9-4AB9-A8BE-D526BA9205D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1E8C523-F963-AAFA-5101-D890965D60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               - Better Slow Start for TCP and QUIC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652BF85-A3F8-2602-E4F3-04868B578A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57332" y="6468763"/>
            <a:ext cx="650473" cy="140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849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C916B1-4835-41C5-A6AC-E0CA8E7B1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6406" y="365125"/>
            <a:ext cx="978739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768F57-8E41-4321-3C88-9FF3504E8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35EA7-221B-49BD-A921-7312C77EAB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E9232A08-1BC6-42B3-A866-1BE7660920D9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D3CC6-8C56-68F6-4F38-2AD759300A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               - Better Slow Start for TCP and QUIC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A283C-6E1A-E280-A732-E32D4CD7E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CE4A850-3FF9-4AB9-A8BE-D526BA9205D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A blue magnifying glass with a graph&#10;&#10;Description automatically generated">
            <a:extLst>
              <a:ext uri="{FF2B5EF4-FFF2-40B4-BE49-F238E27FC236}">
                <a16:creationId xmlns:a16="http://schemas.microsoft.com/office/drawing/2014/main" id="{FEE504A0-88F7-1AC7-E465-CB099B5CC663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88" y="523077"/>
            <a:ext cx="1047758" cy="100965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1DA7898-48B3-8B83-5206-E16262528A12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4557332" y="6468763"/>
            <a:ext cx="650473" cy="140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678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8" r:id="rId7"/>
    <p:sldLayoutId id="2147483659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-"/>
        <a:defRPr sz="32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75000"/>
        <a:buFont typeface="Aptos" panose="020B0004020202020204" pitchFamily="34" charset="0"/>
        <a:buChar char="▪"/>
        <a:defRPr sz="2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s://search-ss.wpi.ed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s.wpi.edu/~claypool/papers/quic-search-lanman-24/" TargetMode="External"/><Relationship Id="rId2" Type="http://schemas.openxmlformats.org/officeDocument/2006/relationships/hyperlink" Target="https://web.cs.wpi.edu/~claypool/papers/search-wowmom-24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eb.cs.wpi.edu/~claypool/papers/search-netdev-24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Viasat (American company) - Wikipedia">
            <a:extLst>
              <a:ext uri="{FF2B5EF4-FFF2-40B4-BE49-F238E27FC236}">
                <a16:creationId xmlns:a16="http://schemas.microsoft.com/office/drawing/2014/main" id="{56B735DE-5C8C-9395-3240-41E0971DD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22" y="5810341"/>
            <a:ext cx="2104275" cy="69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45108A-C0E4-E0A3-440F-8893D0D07D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0918" y="1538434"/>
            <a:ext cx="10826470" cy="1606220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tx2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SEARCH</a:t>
            </a:r>
            <a:r>
              <a:rPr lang="en-US" sz="5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a New Slow Start Algorithm for TCP and QUIC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4D917C-6285-7AB2-7A55-1EB8A1A84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24235" y="3497129"/>
            <a:ext cx="3614871" cy="1606219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4FB79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Jae Chung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3600" dirty="0">
                <a:solidFill>
                  <a:srgbClr val="4FB79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Feng Li</a:t>
            </a:r>
            <a:endParaRPr lang="en-US" sz="36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Worcester Polytechnic Institute - Wikipedia">
            <a:extLst>
              <a:ext uri="{FF2B5EF4-FFF2-40B4-BE49-F238E27FC236}">
                <a16:creationId xmlns:a16="http://schemas.microsoft.com/office/drawing/2014/main" id="{5655C22E-17D5-038B-35FF-9004626CC2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2376" y="5833843"/>
            <a:ext cx="1873102" cy="674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CD667CD1-74D0-F051-E880-DAC6068C13C6}"/>
              </a:ext>
            </a:extLst>
          </p:cNvPr>
          <p:cNvSpPr txBox="1">
            <a:spLocks/>
          </p:cNvSpPr>
          <p:nvPr/>
        </p:nvSpPr>
        <p:spPr>
          <a:xfrm>
            <a:off x="5934283" y="3497129"/>
            <a:ext cx="4835845" cy="1331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ptos" panose="020B00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Maryam </a:t>
            </a:r>
            <a:r>
              <a:rPr lang="en-US" sz="3600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Ataei</a:t>
            </a:r>
            <a:r>
              <a:rPr lang="en-US" sz="3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Kachooei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Mark Claypool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7752C0-C5B4-BFF4-C566-BDB7D266F4CF}"/>
              </a:ext>
            </a:extLst>
          </p:cNvPr>
          <p:cNvSpPr txBox="1"/>
          <p:nvPr/>
        </p:nvSpPr>
        <p:spPr>
          <a:xfrm>
            <a:off x="5084538" y="5091144"/>
            <a:ext cx="253274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IETF CCWG</a:t>
            </a:r>
          </a:p>
          <a:p>
            <a:pPr algn="ctr"/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Dublin, Ireland</a:t>
            </a:r>
          </a:p>
          <a:p>
            <a:pPr algn="ctr"/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November 2024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CB71E3-744D-9629-262D-417C87B6C1FB}"/>
              </a:ext>
            </a:extLst>
          </p:cNvPr>
          <p:cNvSpPr txBox="1"/>
          <p:nvPr/>
        </p:nvSpPr>
        <p:spPr>
          <a:xfrm>
            <a:off x="5108374" y="325928"/>
            <a:ext cx="2171557" cy="83099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4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UPDATE</a:t>
            </a:r>
            <a:endParaRPr lang="en-US" sz="4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066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02633D-A77B-7621-3325-DA0A4AF3DA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27B04-01B8-CECC-2FD3-D6A00D885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with Reduced Bits Per Bin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DBBE32-27A1-F704-7E4B-A4E5338B1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4CEC-8081-43A0-827D-E7E0A3EF594A}" type="datetime1">
              <a:rPr lang="en-US" smtClean="0"/>
              <a:t>11/5/2024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4F69B-80E3-A590-0135-968740F11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A850-3FF9-4AB9-A8BE-D526BA9205D0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CFEE06-3457-29A2-162D-AD05967019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               - Better Slow Start for TCP and QUIC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25E85E0-2922-3C55-9237-E03FF5F30215}"/>
              </a:ext>
            </a:extLst>
          </p:cNvPr>
          <p:cNvSpPr txBox="1"/>
          <p:nvPr/>
        </p:nvSpPr>
        <p:spPr>
          <a:xfrm>
            <a:off x="-25165" y="4176396"/>
            <a:ext cx="44653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normalized_diff</a:t>
            </a:r>
            <a:endParaRPr lang="en-US" sz="3200" dirty="0"/>
          </a:p>
          <a:p>
            <a:pPr algn="ctr"/>
            <a:r>
              <a:rPr lang="en-US" sz="2400" dirty="0">
                <a:highlight>
                  <a:srgbClr val="FFFF99"/>
                </a:highlight>
                <a:latin typeface="Consolas" panose="020B0609020204030204" pitchFamily="49" charset="0"/>
              </a:rPr>
              <a:t>u8 </a:t>
            </a:r>
            <a:r>
              <a:rPr lang="en-US" sz="2400" dirty="0">
                <a:solidFill>
                  <a:srgbClr val="0070C0"/>
                </a:solidFill>
                <a:highlight>
                  <a:srgbClr val="FFFF99"/>
                </a:highlight>
                <a:latin typeface="Consolas" panose="020B0609020204030204" pitchFamily="49" charset="0"/>
              </a:rPr>
              <a:t>bin</a:t>
            </a:r>
            <a:r>
              <a:rPr lang="en-US" sz="2400" dirty="0">
                <a:highlight>
                  <a:srgbClr val="FFFF99"/>
                </a:highlight>
                <a:latin typeface="Consolas" panose="020B0609020204030204" pitchFamily="49" charset="0"/>
              </a:rPr>
              <a:t>[TOTAL_BINS];</a:t>
            </a:r>
            <a:endParaRPr lang="en-US" sz="3200" dirty="0">
              <a:highlight>
                <a:srgbClr val="FFFF99"/>
              </a:highlight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C20D2E0-B506-FC4D-20EE-D57BC807A8FE}"/>
              </a:ext>
            </a:extLst>
          </p:cNvPr>
          <p:cNvSpPr txBox="1"/>
          <p:nvPr/>
        </p:nvSpPr>
        <p:spPr>
          <a:xfrm>
            <a:off x="189827" y="2157759"/>
            <a:ext cx="40353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highlight>
                  <a:srgbClr val="FFFF99"/>
                </a:highlight>
                <a:latin typeface="Consolas" panose="020B0609020204030204" pitchFamily="49" charset="0"/>
              </a:rPr>
              <a:t>u32 </a:t>
            </a:r>
            <a:r>
              <a:rPr lang="en-US" sz="2400" dirty="0">
                <a:solidFill>
                  <a:srgbClr val="0070C0"/>
                </a:solidFill>
                <a:highlight>
                  <a:srgbClr val="FFFF99"/>
                </a:highlight>
                <a:latin typeface="Consolas" panose="020B0609020204030204" pitchFamily="49" charset="0"/>
              </a:rPr>
              <a:t>bin</a:t>
            </a:r>
            <a:r>
              <a:rPr lang="en-US" sz="2400" dirty="0">
                <a:highlight>
                  <a:srgbClr val="FFFF99"/>
                </a:highlight>
                <a:latin typeface="Consolas" panose="020B0609020204030204" pitchFamily="49" charset="0"/>
              </a:rPr>
              <a:t>[TOTAL_BINS];</a:t>
            </a:r>
          </a:p>
          <a:p>
            <a:pPr algn="ctr"/>
            <a:r>
              <a:rPr lang="en-US" sz="3200" dirty="0" err="1"/>
              <a:t>normalized_diff</a:t>
            </a:r>
            <a:endParaRPr lang="en-US" sz="3200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6E7EB2C-A8AE-BE69-F0BF-C3A06DAD7DD6}"/>
              </a:ext>
            </a:extLst>
          </p:cNvPr>
          <p:cNvGrpSpPr/>
          <p:nvPr/>
        </p:nvGrpSpPr>
        <p:grpSpPr>
          <a:xfrm>
            <a:off x="1937458" y="3283814"/>
            <a:ext cx="540073" cy="720634"/>
            <a:chOff x="9831977" y="2708366"/>
            <a:chExt cx="540073" cy="720634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71EB57E-D2FB-99EF-384B-701427EA0F4C}"/>
                </a:ext>
              </a:extLst>
            </p:cNvPr>
            <p:cNvSpPr txBox="1"/>
            <p:nvPr/>
          </p:nvSpPr>
          <p:spPr>
            <a:xfrm>
              <a:off x="9982200" y="2776296"/>
              <a:ext cx="3898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solidFill>
                    <a:srgbClr val="FF0000"/>
                  </a:solidFill>
                </a:rPr>
                <a:t>?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FF3B6AE3-B078-5823-7811-6F190178B074}"/>
                </a:ext>
              </a:extLst>
            </p:cNvPr>
            <p:cNvCxnSpPr>
              <a:cxnSpLocks/>
            </p:cNvCxnSpPr>
            <p:nvPr/>
          </p:nvCxnSpPr>
          <p:spPr>
            <a:xfrm>
              <a:off x="9831977" y="2708366"/>
              <a:ext cx="0" cy="720634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1F76005C-9A6A-C4DF-322C-EBDC90B37F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3374" y="1644822"/>
            <a:ext cx="6070386" cy="4094349"/>
          </a:xfrm>
          <a:prstGeom prst="rect">
            <a:avLst/>
          </a:prstGeom>
        </p:spPr>
      </p:pic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959D8CEA-A938-1194-A80D-D25D41FBEEF3}"/>
              </a:ext>
            </a:extLst>
          </p:cNvPr>
          <p:cNvSpPr/>
          <p:nvPr/>
        </p:nvSpPr>
        <p:spPr>
          <a:xfrm>
            <a:off x="7262949" y="5130503"/>
            <a:ext cx="418011" cy="675594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EC053277-9841-9FFC-7B2F-37F3AA0B4884}"/>
              </a:ext>
            </a:extLst>
          </p:cNvPr>
          <p:cNvSpPr/>
          <p:nvPr/>
        </p:nvSpPr>
        <p:spPr>
          <a:xfrm>
            <a:off x="10513424" y="5128890"/>
            <a:ext cx="418011" cy="675594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90BA49D-4E01-1249-D543-23CB9B7C8ADB}"/>
              </a:ext>
            </a:extLst>
          </p:cNvPr>
          <p:cNvGrpSpPr/>
          <p:nvPr/>
        </p:nvGrpSpPr>
        <p:grpSpPr>
          <a:xfrm>
            <a:off x="4440155" y="1644822"/>
            <a:ext cx="6761244" cy="4684495"/>
            <a:chOff x="4440155" y="1644822"/>
            <a:chExt cx="6761244" cy="4684495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6F3D078-3716-5377-85A5-A8B8644953BA}"/>
                </a:ext>
              </a:extLst>
            </p:cNvPr>
            <p:cNvSpPr txBox="1"/>
            <p:nvPr/>
          </p:nvSpPr>
          <p:spPr>
            <a:xfrm>
              <a:off x="6952994" y="5806097"/>
              <a:ext cx="25598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bin size (in bits)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8253C19-EB8F-E5FB-0470-C4422FFBF255}"/>
                </a:ext>
              </a:extLst>
            </p:cNvPr>
            <p:cNvSpPr txBox="1"/>
            <p:nvPr/>
          </p:nvSpPr>
          <p:spPr>
            <a:xfrm rot="16200000">
              <a:off x="3020856" y="3284965"/>
              <a:ext cx="33618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err="1"/>
                <a:t>Normalzied</a:t>
              </a:r>
              <a:r>
                <a:rPr lang="en-US" sz="2800" dirty="0"/>
                <a:t> Diff MSE</a:t>
              </a: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9EF3C662-0493-1A48-C613-2AB570889FBF}"/>
                </a:ext>
              </a:extLst>
            </p:cNvPr>
            <p:cNvGrpSpPr/>
            <p:nvPr/>
          </p:nvGrpSpPr>
          <p:grpSpPr>
            <a:xfrm>
              <a:off x="5486400" y="1644822"/>
              <a:ext cx="5714999" cy="3867704"/>
              <a:chOff x="5486400" y="1644822"/>
              <a:chExt cx="5714999" cy="3867704"/>
            </a:xfrm>
          </p:grpSpPr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95953C3B-FE66-2BB4-2F3C-650CF6B9A7AE}"/>
                  </a:ext>
                </a:extLst>
              </p:cNvPr>
              <p:cNvCxnSpPr/>
              <p:nvPr/>
            </p:nvCxnSpPr>
            <p:spPr>
              <a:xfrm flipV="1">
                <a:off x="5486400" y="1644822"/>
                <a:ext cx="0" cy="3867704"/>
              </a:xfrm>
              <a:prstGeom prst="straightConnector1">
                <a:avLst/>
              </a:prstGeom>
              <a:ln w="38100">
                <a:headEnd type="none" w="med" len="med"/>
                <a:tailEnd type="triangl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D90323B1-8A68-C647-17B1-6F5BF93291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86400" y="5512526"/>
                <a:ext cx="5714999" cy="0"/>
              </a:xfrm>
              <a:prstGeom prst="straightConnector1">
                <a:avLst/>
              </a:prstGeom>
              <a:ln w="38100">
                <a:headEnd type="none" w="med" len="med"/>
                <a:tailEnd type="triangl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05076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EC150C7-3952-87C2-FEAB-F29E8072DF4B}"/>
              </a:ext>
            </a:extLst>
          </p:cNvPr>
          <p:cNvGrpSpPr/>
          <p:nvPr/>
        </p:nvGrpSpPr>
        <p:grpSpPr>
          <a:xfrm>
            <a:off x="2126124" y="399961"/>
            <a:ext cx="8772463" cy="5988120"/>
            <a:chOff x="-8959836" y="326944"/>
            <a:chExt cx="8772463" cy="598812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2EE1A11-D5DD-E4B1-35B7-9B4F906DFAD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8959836" y="326944"/>
              <a:ext cx="8772463" cy="5988120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172C0E-9A1E-813C-4B76-4AF164CA2DBD}"/>
                </a:ext>
              </a:extLst>
            </p:cNvPr>
            <p:cNvSpPr/>
            <p:nvPr/>
          </p:nvSpPr>
          <p:spPr>
            <a:xfrm>
              <a:off x="-8087791" y="525518"/>
              <a:ext cx="7838809" cy="5207726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FCA6E81-032F-08AD-1FED-2E62134B4532}"/>
              </a:ext>
            </a:extLst>
          </p:cNvPr>
          <p:cNvCxnSpPr>
            <a:cxnSpLocks/>
          </p:cNvCxnSpPr>
          <p:nvPr/>
        </p:nvCxnSpPr>
        <p:spPr>
          <a:xfrm flipV="1">
            <a:off x="3345798" y="1112265"/>
            <a:ext cx="7170939" cy="283753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565C1CCA-16FA-9C57-C4B8-4F03B202FBA0}"/>
              </a:ext>
            </a:extLst>
          </p:cNvPr>
          <p:cNvSpPr/>
          <p:nvPr/>
        </p:nvSpPr>
        <p:spPr>
          <a:xfrm>
            <a:off x="3173333" y="3849653"/>
            <a:ext cx="217714" cy="20029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3A99B9D-3AC6-E0F6-0499-467D31FF5FDF}"/>
              </a:ext>
            </a:extLst>
          </p:cNvPr>
          <p:cNvSpPr/>
          <p:nvPr/>
        </p:nvSpPr>
        <p:spPr>
          <a:xfrm>
            <a:off x="6351245" y="2615510"/>
            <a:ext cx="217714" cy="20029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F0C183A-CC87-8001-5D95-D4E7A0733B87}"/>
              </a:ext>
            </a:extLst>
          </p:cNvPr>
          <p:cNvSpPr/>
          <p:nvPr/>
        </p:nvSpPr>
        <p:spPr>
          <a:xfrm>
            <a:off x="10409017" y="1009011"/>
            <a:ext cx="217714" cy="20029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291F91C-C21B-5B14-39A1-487CE60542DE}"/>
              </a:ext>
            </a:extLst>
          </p:cNvPr>
          <p:cNvSpPr/>
          <p:nvPr/>
        </p:nvSpPr>
        <p:spPr>
          <a:xfrm>
            <a:off x="4151908" y="3497102"/>
            <a:ext cx="217714" cy="20029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B173930-491A-F3A6-758D-CE4F2400CD80}"/>
              </a:ext>
            </a:extLst>
          </p:cNvPr>
          <p:cNvCxnSpPr>
            <a:cxnSpLocks/>
          </p:cNvCxnSpPr>
          <p:nvPr/>
        </p:nvCxnSpPr>
        <p:spPr>
          <a:xfrm>
            <a:off x="2995749" y="4659086"/>
            <a:ext cx="7811588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9D01443-CFCF-D1E8-9515-1E35085EBECE}"/>
              </a:ext>
            </a:extLst>
          </p:cNvPr>
          <p:cNvCxnSpPr/>
          <p:nvPr/>
        </p:nvCxnSpPr>
        <p:spPr>
          <a:xfrm>
            <a:off x="2995749" y="4049950"/>
            <a:ext cx="7811588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D33BB7C-3070-1A14-5CC9-65B69AB231A8}"/>
              </a:ext>
            </a:extLst>
          </p:cNvPr>
          <p:cNvCxnSpPr/>
          <p:nvPr/>
        </p:nvCxnSpPr>
        <p:spPr>
          <a:xfrm>
            <a:off x="2995749" y="2886889"/>
            <a:ext cx="7811588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FB2A882A-65DD-4FAA-6E9A-D4E093B3B8C7}"/>
              </a:ext>
            </a:extLst>
          </p:cNvPr>
          <p:cNvSpPr/>
          <p:nvPr/>
        </p:nvSpPr>
        <p:spPr>
          <a:xfrm>
            <a:off x="6203202" y="5683467"/>
            <a:ext cx="418011" cy="452613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AF9B34B0-0D5E-AEA2-116F-D095AE5830AE}"/>
              </a:ext>
            </a:extLst>
          </p:cNvPr>
          <p:cNvSpPr/>
          <p:nvPr/>
        </p:nvSpPr>
        <p:spPr>
          <a:xfrm>
            <a:off x="10292181" y="5683467"/>
            <a:ext cx="418011" cy="452613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96CB5F18-053E-CA9E-BCD6-6546151F42C8}"/>
              </a:ext>
            </a:extLst>
          </p:cNvPr>
          <p:cNvSpPr/>
          <p:nvPr/>
        </p:nvSpPr>
        <p:spPr>
          <a:xfrm>
            <a:off x="4151530" y="5683467"/>
            <a:ext cx="418011" cy="452613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02DAE10-51E6-3105-F69C-04B9D644DBBE}"/>
              </a:ext>
            </a:extLst>
          </p:cNvPr>
          <p:cNvSpPr txBox="1"/>
          <p:nvPr/>
        </p:nvSpPr>
        <p:spPr>
          <a:xfrm>
            <a:off x="9717160" y="4169573"/>
            <a:ext cx="11095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Cubic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DF97F0-BB11-AC71-41FA-2409DD3873AE}"/>
              </a:ext>
            </a:extLst>
          </p:cNvPr>
          <p:cNvSpPr txBox="1"/>
          <p:nvPr/>
        </p:nvSpPr>
        <p:spPr>
          <a:xfrm>
            <a:off x="8218160" y="3514495"/>
            <a:ext cx="26085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Cubic + </a:t>
            </a:r>
            <a:r>
              <a:rPr lang="en-US" sz="2800" dirty="0" err="1"/>
              <a:t>HyStart</a:t>
            </a:r>
            <a:endParaRPr lang="en-US" sz="2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774FA73-9C32-48E4-D2C4-E200B8D5539C}"/>
              </a:ext>
            </a:extLst>
          </p:cNvPr>
          <p:cNvSpPr txBox="1"/>
          <p:nvPr/>
        </p:nvSpPr>
        <p:spPr>
          <a:xfrm>
            <a:off x="9991274" y="2379870"/>
            <a:ext cx="835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BBR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B138A3-AE30-3058-1FEE-7E8F5D385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8297" y="365125"/>
            <a:ext cx="8105502" cy="1325563"/>
          </a:xfrm>
        </p:spPr>
        <p:txBody>
          <a:bodyPr/>
          <a:lstStyle/>
          <a:p>
            <a:r>
              <a:rPr lang="en-US" dirty="0"/>
              <a:t>Per-Flow Memory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6D373C6-58A4-8760-DDCF-58A828D53AC4}"/>
              </a:ext>
            </a:extLst>
          </p:cNvPr>
          <p:cNvSpPr/>
          <p:nvPr/>
        </p:nvSpPr>
        <p:spPr>
          <a:xfrm>
            <a:off x="4511040" y="6356350"/>
            <a:ext cx="801189" cy="351201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899816-AEF5-774E-1023-D1E3BC17F5BA}"/>
              </a:ext>
            </a:extLst>
          </p:cNvPr>
          <p:cNvSpPr txBox="1"/>
          <p:nvPr/>
        </p:nvSpPr>
        <p:spPr>
          <a:xfrm>
            <a:off x="37434" y="2815807"/>
            <a:ext cx="180703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Linux</a:t>
            </a:r>
          </a:p>
          <a:p>
            <a:pPr algn="ctr"/>
            <a:r>
              <a:rPr lang="en-US" sz="2000" dirty="0"/>
              <a:t>Private</a:t>
            </a:r>
          </a:p>
          <a:p>
            <a:pPr algn="ctr"/>
            <a:r>
              <a:rPr lang="en-US" sz="2000" dirty="0"/>
              <a:t>ICSK_CA_PRIV</a:t>
            </a:r>
          </a:p>
          <a:p>
            <a:pPr algn="ctr"/>
            <a:r>
              <a:rPr lang="en-US" sz="2000" b="1" dirty="0">
                <a:solidFill>
                  <a:srgbClr val="C00000"/>
                </a:solidFill>
              </a:rPr>
              <a:t>104 bytes</a:t>
            </a:r>
          </a:p>
        </p:txBody>
      </p:sp>
    </p:spTree>
    <p:extLst>
      <p:ext uri="{BB962C8B-B14F-4D97-AF65-F5344CB8AC3E}">
        <p14:creationId xmlns:p14="http://schemas.microsoft.com/office/powerpoint/2010/main" val="79157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0" grpId="0" animBg="1"/>
      <p:bldP spid="20" grpId="0" animBg="1"/>
      <p:bldP spid="26" grpId="0" animBg="1"/>
      <p:bldP spid="27" grpId="0" animBg="1"/>
      <p:bldP spid="28" grpId="0" animBg="1"/>
      <p:bldP spid="29" grpId="0"/>
      <p:bldP spid="30" grpId="0"/>
      <p:bldP spid="31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52EAA-7B5D-BAAE-F1DA-272022236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2463" y="304054"/>
            <a:ext cx="5789022" cy="1325563"/>
          </a:xfrm>
        </p:spPr>
        <p:txBody>
          <a:bodyPr/>
          <a:lstStyle/>
          <a:p>
            <a:r>
              <a:rPr lang="en-US" dirty="0"/>
              <a:t>Per-Flow Memory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496FA78-76DF-4956-4A50-380E99269C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6483" y="1767840"/>
            <a:ext cx="814358" cy="3673369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FB7E8DBB-0056-BC69-CA5D-3D1060E05B86}"/>
              </a:ext>
            </a:extLst>
          </p:cNvPr>
          <p:cNvGrpSpPr/>
          <p:nvPr/>
        </p:nvGrpSpPr>
        <p:grpSpPr>
          <a:xfrm>
            <a:off x="9366848" y="636203"/>
            <a:ext cx="1420372" cy="5979209"/>
            <a:chOff x="9366848" y="636203"/>
            <a:chExt cx="1420372" cy="5979209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519266D-4EAF-9322-6255-D3056D6BEAE9}"/>
                </a:ext>
              </a:extLst>
            </p:cNvPr>
            <p:cNvSpPr txBox="1"/>
            <p:nvPr/>
          </p:nvSpPr>
          <p:spPr>
            <a:xfrm>
              <a:off x="9366848" y="5415083"/>
              <a:ext cx="142037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Cubic + </a:t>
              </a:r>
              <a:r>
                <a:rPr lang="en-US" sz="2400" dirty="0">
                  <a:solidFill>
                    <a:srgbClr val="0070C0"/>
                  </a:solidFill>
                </a:rPr>
                <a:t>SEARCH</a:t>
              </a:r>
              <a:r>
                <a:rPr lang="en-US" sz="2400" dirty="0"/>
                <a:t> (u32)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2F2A166-3E0E-D8A0-AE35-6F4C35AD35B1}"/>
                </a:ext>
              </a:extLst>
            </p:cNvPr>
            <p:cNvSpPr/>
            <p:nvPr/>
          </p:nvSpPr>
          <p:spPr>
            <a:xfrm>
              <a:off x="9564839" y="636203"/>
              <a:ext cx="1053737" cy="4703375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A2E41CC3-043E-1690-90D3-5A905FC45C88}"/>
              </a:ext>
            </a:extLst>
          </p:cNvPr>
          <p:cNvGrpSpPr/>
          <p:nvPr/>
        </p:nvGrpSpPr>
        <p:grpSpPr>
          <a:xfrm>
            <a:off x="7921050" y="1870776"/>
            <a:ext cx="1420372" cy="4744636"/>
            <a:chOff x="7921050" y="1870776"/>
            <a:chExt cx="1420372" cy="4744636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1E65C57-12D8-0CF5-E24B-AB149E3FC1A7}"/>
                </a:ext>
              </a:extLst>
            </p:cNvPr>
            <p:cNvSpPr txBox="1"/>
            <p:nvPr/>
          </p:nvSpPr>
          <p:spPr>
            <a:xfrm>
              <a:off x="7921050" y="5415083"/>
              <a:ext cx="142037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Cubic + </a:t>
              </a:r>
              <a:r>
                <a:rPr lang="en-US" sz="2400" dirty="0">
                  <a:solidFill>
                    <a:srgbClr val="0070C0"/>
                  </a:solidFill>
                </a:rPr>
                <a:t>SEARCH</a:t>
              </a:r>
              <a:r>
                <a:rPr lang="en-US" sz="2400" dirty="0"/>
                <a:t> (u16)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3913453-CBE0-17B8-0B34-9D154954BF9D}"/>
                </a:ext>
              </a:extLst>
            </p:cNvPr>
            <p:cNvSpPr/>
            <p:nvPr/>
          </p:nvSpPr>
          <p:spPr>
            <a:xfrm>
              <a:off x="8135872" y="1870776"/>
              <a:ext cx="1053737" cy="3468802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5CF15D9C-3CF0-BBD9-F5B6-313A4DF72C3A}"/>
              </a:ext>
            </a:extLst>
          </p:cNvPr>
          <p:cNvGrpSpPr/>
          <p:nvPr/>
        </p:nvGrpSpPr>
        <p:grpSpPr>
          <a:xfrm>
            <a:off x="5029452" y="2646621"/>
            <a:ext cx="1420372" cy="3968791"/>
            <a:chOff x="5029452" y="2646621"/>
            <a:chExt cx="1420372" cy="3968791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42B8D41-9B9A-787F-4DA0-9D313A2CB28A}"/>
                </a:ext>
              </a:extLst>
            </p:cNvPr>
            <p:cNvSpPr txBox="1"/>
            <p:nvPr/>
          </p:nvSpPr>
          <p:spPr>
            <a:xfrm>
              <a:off x="5029452" y="5415083"/>
              <a:ext cx="142037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Cubic + </a:t>
              </a:r>
              <a:r>
                <a:rPr lang="en-US" sz="2400" dirty="0">
                  <a:solidFill>
                    <a:srgbClr val="0070C0"/>
                  </a:solidFill>
                </a:rPr>
                <a:t>SEARCH</a:t>
              </a:r>
              <a:r>
                <a:rPr lang="en-US" sz="2400" dirty="0"/>
                <a:t> (u8)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C60E213-7213-8E85-5DB0-FFDA33BB0027}"/>
                </a:ext>
              </a:extLst>
            </p:cNvPr>
            <p:cNvSpPr/>
            <p:nvPr/>
          </p:nvSpPr>
          <p:spPr>
            <a:xfrm>
              <a:off x="5212769" y="2646621"/>
              <a:ext cx="1053737" cy="269295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57AA329F-EC5F-D017-2889-D412D43774B5}"/>
              </a:ext>
            </a:extLst>
          </p:cNvPr>
          <p:cNvGrpSpPr/>
          <p:nvPr/>
        </p:nvGrpSpPr>
        <p:grpSpPr>
          <a:xfrm>
            <a:off x="6475251" y="1968969"/>
            <a:ext cx="1420372" cy="3907779"/>
            <a:chOff x="6475251" y="1968969"/>
            <a:chExt cx="1420372" cy="3907779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AB3C6F5-A16A-936A-D413-E1F25DDB11D4}"/>
                </a:ext>
              </a:extLst>
            </p:cNvPr>
            <p:cNvSpPr txBox="1"/>
            <p:nvPr/>
          </p:nvSpPr>
          <p:spPr>
            <a:xfrm>
              <a:off x="6475251" y="5415083"/>
              <a:ext cx="14203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BBR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429A88B-341E-D660-8177-7FBE9CE4F4DC}"/>
                </a:ext>
              </a:extLst>
            </p:cNvPr>
            <p:cNvSpPr/>
            <p:nvPr/>
          </p:nvSpPr>
          <p:spPr>
            <a:xfrm>
              <a:off x="6696063" y="1968969"/>
              <a:ext cx="1053737" cy="337060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6D67114-70EF-EE39-FEBA-4FED3B33F69D}"/>
              </a:ext>
            </a:extLst>
          </p:cNvPr>
          <p:cNvGrpSpPr/>
          <p:nvPr/>
        </p:nvGrpSpPr>
        <p:grpSpPr>
          <a:xfrm>
            <a:off x="3583653" y="3317181"/>
            <a:ext cx="1420372" cy="2928899"/>
            <a:chOff x="3583653" y="3317181"/>
            <a:chExt cx="1420372" cy="2928899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A9BEB69-BDAF-84EB-7C23-C81654DDE719}"/>
                </a:ext>
              </a:extLst>
            </p:cNvPr>
            <p:cNvSpPr txBox="1"/>
            <p:nvPr/>
          </p:nvSpPr>
          <p:spPr>
            <a:xfrm>
              <a:off x="3583653" y="5415083"/>
              <a:ext cx="142037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Cubic + </a:t>
              </a:r>
              <a:r>
                <a:rPr lang="en-US" sz="2400" dirty="0" err="1"/>
                <a:t>HyStart</a:t>
              </a:r>
              <a:endParaRPr lang="en-US" sz="2400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0BB8FF2-4A25-3374-887E-AD3A68E2B7B3}"/>
                </a:ext>
              </a:extLst>
            </p:cNvPr>
            <p:cNvSpPr/>
            <p:nvPr/>
          </p:nvSpPr>
          <p:spPr>
            <a:xfrm>
              <a:off x="3768783" y="3317181"/>
              <a:ext cx="1053737" cy="202239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C7F0BEF1-E0EF-CC90-5D7E-C50BCFB703D9}"/>
              </a:ext>
            </a:extLst>
          </p:cNvPr>
          <p:cNvGrpSpPr/>
          <p:nvPr/>
        </p:nvGrpSpPr>
        <p:grpSpPr>
          <a:xfrm>
            <a:off x="2345414" y="3910147"/>
            <a:ext cx="1212812" cy="1966601"/>
            <a:chOff x="2345414" y="3910147"/>
            <a:chExt cx="1212812" cy="1966601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1A7999C-4C0B-AEB0-50C8-E25FB443EBD1}"/>
                </a:ext>
              </a:extLst>
            </p:cNvPr>
            <p:cNvSpPr txBox="1"/>
            <p:nvPr/>
          </p:nvSpPr>
          <p:spPr>
            <a:xfrm>
              <a:off x="2345414" y="5415083"/>
              <a:ext cx="12128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Cubic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89768597-0A8A-6715-1EEC-C6EFF180577C}"/>
                </a:ext>
              </a:extLst>
            </p:cNvPr>
            <p:cNvSpPr/>
            <p:nvPr/>
          </p:nvSpPr>
          <p:spPr>
            <a:xfrm>
              <a:off x="2407912" y="3910147"/>
              <a:ext cx="1053737" cy="142943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10A276D3-A4F2-4F18-F8F4-F0FE167C5E5B}"/>
              </a:ext>
            </a:extLst>
          </p:cNvPr>
          <p:cNvSpPr/>
          <p:nvPr/>
        </p:nvSpPr>
        <p:spPr>
          <a:xfrm>
            <a:off x="4511040" y="6356350"/>
            <a:ext cx="801189" cy="351201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E1CC25E-3D3F-AE27-FA47-60B31502798E}"/>
              </a:ext>
            </a:extLst>
          </p:cNvPr>
          <p:cNvCxnSpPr>
            <a:cxnSpLocks/>
          </p:cNvCxnSpPr>
          <p:nvPr/>
        </p:nvCxnSpPr>
        <p:spPr>
          <a:xfrm flipH="1">
            <a:off x="2037806" y="5339578"/>
            <a:ext cx="9083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6284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191EC6-6832-D1FB-6CEF-39EB1ECD53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A5F2A3A-EC6F-B0E1-FC58-0EE876400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6406" y="365125"/>
            <a:ext cx="10251125" cy="1325563"/>
          </a:xfrm>
        </p:spPr>
        <p:txBody>
          <a:bodyPr/>
          <a:lstStyle/>
          <a:p>
            <a:pPr algn="ctr"/>
            <a:r>
              <a:rPr lang="en-US" dirty="0"/>
              <a:t>Suggested Updates from Last IETF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434FC-2AB3-38A3-CCB9-0169DB2411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68731"/>
            <a:ext cx="5181600" cy="380823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Per-flow memory use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48EDC03-64B1-429E-DAD6-39FBBF8041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68731"/>
            <a:ext cx="5181600" cy="380823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Rate-limited flows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A059F-6286-81A4-E919-AC8F3FE4F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7E5BF-E9E0-43FC-A8AC-37B872560073}" type="datetime1">
              <a:rPr lang="en-US" smtClean="0"/>
              <a:t>11/5/2024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3DBBE-46ED-1DED-E9A9-EC6FF5298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A850-3FF9-4AB9-A8BE-D526BA9205D0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3DE38-EBDE-80CC-B6DB-BBE177B06D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               - Better Slow Start for TCP and QUIC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EB9CF9E-7908-D8B8-3013-459BFB119F35}"/>
              </a:ext>
            </a:extLst>
          </p:cNvPr>
          <p:cNvGrpSpPr/>
          <p:nvPr/>
        </p:nvGrpSpPr>
        <p:grpSpPr>
          <a:xfrm>
            <a:off x="2290354" y="2700371"/>
            <a:ext cx="2277291" cy="2831031"/>
            <a:chOff x="7977052" y="1527608"/>
            <a:chExt cx="2277291" cy="2831031"/>
          </a:xfrm>
        </p:grpSpPr>
        <p:pic>
          <p:nvPicPr>
            <p:cNvPr id="1030" name="Picture 6" descr="Data flow - Free interface icons">
              <a:extLst>
                <a:ext uri="{FF2B5EF4-FFF2-40B4-BE49-F238E27FC236}">
                  <a16:creationId xmlns:a16="http://schemas.microsoft.com/office/drawing/2014/main" id="{A824C40C-277A-585F-C4BB-61B4F9CB13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7052" y="2081348"/>
              <a:ext cx="2277291" cy="22772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Ram - Free computer icons">
              <a:extLst>
                <a:ext uri="{FF2B5EF4-FFF2-40B4-BE49-F238E27FC236}">
                  <a16:creationId xmlns:a16="http://schemas.microsoft.com/office/drawing/2014/main" id="{34634101-5BB5-B6DE-9D07-3B65CAC6F5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43454" y="1527608"/>
              <a:ext cx="2144485" cy="21444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32" name="Picture 8" descr="Rate, limiting, server, filter icon - Download on Iconfinder">
            <a:extLst>
              <a:ext uri="{FF2B5EF4-FFF2-40B4-BE49-F238E27FC236}">
                <a16:creationId xmlns:a16="http://schemas.microsoft.com/office/drawing/2014/main" id="{1CF3DEFB-4EE5-01BC-0A0C-11E006542B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716" y="3137635"/>
            <a:ext cx="2393767" cy="2393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90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97829-C657-0F93-06F4-9C6E3F45A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Rate Limited Flows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8001D-27E6-7D96-F8AD-198993093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Application limited TCP flow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Periodic</a:t>
            </a:r>
            <a:r>
              <a:rPr lang="en-US" dirty="0"/>
              <a:t> – e.g., HTTP streaming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Intermittent</a:t>
            </a:r>
            <a:r>
              <a:rPr lang="en-US" dirty="0"/>
              <a:t> – e.g., Web browsing</a:t>
            </a:r>
          </a:p>
          <a:p>
            <a:pPr lvl="1"/>
            <a:r>
              <a:rPr lang="en-US" dirty="0"/>
              <a:t>Application rate limited – e.g., CBR traffic</a:t>
            </a:r>
          </a:p>
          <a:p>
            <a:endParaRPr lang="en-US" dirty="0"/>
          </a:p>
          <a:p>
            <a:r>
              <a:rPr lang="en-US" dirty="0"/>
              <a:t>Receiver / Sender limited TCP flow</a:t>
            </a:r>
          </a:p>
          <a:p>
            <a:pPr lvl="1"/>
            <a:r>
              <a:rPr lang="en-US" dirty="0"/>
              <a:t>e.g., buffer size limits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74ACD0-1238-01D9-9227-F3D07C218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7E5BF-E9E0-43FC-A8AC-37B872560073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7378E-BBF8-7626-B216-CC4E1125A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              - Better Slow Start for TCP and QUIC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EC6E3-661D-4030-DD8A-65CB8C635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A850-3FF9-4AB9-A8BE-D526BA9205D0}" type="slidenum">
              <a:rPr lang="en-US" smtClean="0"/>
              <a:t>14</a:t>
            </a:fld>
            <a:endParaRPr lang="en-US"/>
          </a:p>
        </p:txBody>
      </p:sp>
      <p:pic>
        <p:nvPicPr>
          <p:cNvPr id="2050" name="Picture 2" descr="Remove - Free computer icons">
            <a:extLst>
              <a:ext uri="{FF2B5EF4-FFF2-40B4-BE49-F238E27FC236}">
                <a16:creationId xmlns:a16="http://schemas.microsoft.com/office/drawing/2014/main" id="{A1C5C094-A335-807C-580C-E4C3FA14EB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5886" y="4532562"/>
            <a:ext cx="1156063" cy="115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peed limit - Free transportation icons">
            <a:extLst>
              <a:ext uri="{FF2B5EF4-FFF2-40B4-BE49-F238E27FC236}">
                <a16:creationId xmlns:a16="http://schemas.microsoft.com/office/drawing/2014/main" id="{8A3F698B-627E-1984-A9C7-4D9D3519B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137" y="1884658"/>
            <a:ext cx="1550125" cy="155012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83110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2721EA06-3B5A-AFD8-6255-5C81B9E6F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Rate Limited Flow – Application 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75A97BC-F4FE-F1DC-80C4-47C5B674F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014" y="2044947"/>
            <a:ext cx="5625738" cy="376908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AWS EC2 Linux</a:t>
            </a:r>
          </a:p>
          <a:p>
            <a:r>
              <a:rPr lang="en-US" dirty="0" err="1"/>
              <a:t>netem</a:t>
            </a:r>
            <a:r>
              <a:rPr lang="en-US" dirty="0"/>
              <a:t> to add 200 </a:t>
            </a:r>
            <a:r>
              <a:rPr lang="en-US" dirty="0" err="1"/>
              <a:t>ms</a:t>
            </a:r>
            <a:r>
              <a:rPr lang="en-US" dirty="0"/>
              <a:t> latency</a:t>
            </a:r>
          </a:p>
          <a:p>
            <a:r>
              <a:rPr lang="en-US" dirty="0"/>
              <a:t>Application limited flow (e.g., HTTP server)</a:t>
            </a:r>
          </a:p>
          <a:p>
            <a:pPr lvl="1"/>
            <a:r>
              <a:rPr lang="en-US" dirty="0"/>
              <a:t>3x 32 MB chunks at 5 s intervals </a:t>
            </a:r>
          </a:p>
          <a:p>
            <a:pPr lvl="1"/>
            <a:r>
              <a:rPr lang="en-US" dirty="0"/>
              <a:t>3x 64 MB chunks at 5 s interval</a:t>
            </a:r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AA93C1-5991-3002-5DF5-4866AE66C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4CEC-8081-43A0-827D-E7E0A3EF594A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92A34-DF6A-2052-3E55-09E34EBE0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              - Better Slow Start for TCP and QUIC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5F18F1-C26F-FE07-4583-6BA2F3E15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A850-3FF9-4AB9-A8BE-D526BA9205D0}" type="slidenum">
              <a:rPr lang="en-US" smtClean="0"/>
              <a:t>15</a:t>
            </a:fld>
            <a:endParaRPr lang="en-US"/>
          </a:p>
        </p:txBody>
      </p:sp>
      <p:pic>
        <p:nvPicPr>
          <p:cNvPr id="7" name="Picture 6" descr="A graph with red dots&#10;&#10;Description automatically generated">
            <a:extLst>
              <a:ext uri="{FF2B5EF4-FFF2-40B4-BE49-F238E27FC236}">
                <a16:creationId xmlns:a16="http://schemas.microsoft.com/office/drawing/2014/main" id="{47B6FE13-F64E-2BF0-953D-0160307E8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2752" y="1316381"/>
            <a:ext cx="6027991" cy="468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64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AB479C-7AFE-7BAA-B242-649BEF4AA9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0780C-28B0-BF0E-564D-6EDCD7DD6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2A2B6-2087-7CA7-2314-2900F785D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5938" y="1825625"/>
            <a:ext cx="9897862" cy="4351338"/>
          </a:xfrm>
        </p:spPr>
        <p:txBody>
          <a:bodyPr>
            <a:normAutofit/>
          </a:bodyPr>
          <a:lstStyle/>
          <a:p>
            <a:r>
              <a:rPr lang="en-US" sz="4000" dirty="0"/>
              <a:t>SEARCH Review			(</a:t>
            </a:r>
            <a:r>
              <a:rPr lang="en-US" sz="4000" dirty="0">
                <a:solidFill>
                  <a:srgbClr val="0070C0"/>
                </a:solidFill>
              </a:rPr>
              <a:t>done</a:t>
            </a:r>
            <a:r>
              <a:rPr lang="en-US" sz="4000" dirty="0"/>
              <a:t>)</a:t>
            </a:r>
          </a:p>
          <a:p>
            <a:r>
              <a:rPr lang="en-US" sz="4000" dirty="0"/>
              <a:t>Updates				(</a:t>
            </a:r>
            <a:r>
              <a:rPr lang="en-US" sz="4000" dirty="0">
                <a:solidFill>
                  <a:srgbClr val="0070C0"/>
                </a:solidFill>
              </a:rPr>
              <a:t>done</a:t>
            </a:r>
            <a:r>
              <a:rPr lang="en-US" sz="4000" dirty="0"/>
              <a:t>)</a:t>
            </a:r>
          </a:p>
          <a:p>
            <a:pPr lvl="1"/>
            <a:r>
              <a:rPr lang="en-US" sz="3600" dirty="0"/>
              <a:t>Algorithm				(</a:t>
            </a:r>
            <a:r>
              <a:rPr lang="en-US" sz="3600" dirty="0">
                <a:solidFill>
                  <a:srgbClr val="0070C0"/>
                </a:solidFill>
              </a:rPr>
              <a:t>done</a:t>
            </a:r>
            <a:r>
              <a:rPr lang="en-US" sz="3600" dirty="0"/>
              <a:t>)</a:t>
            </a:r>
          </a:p>
          <a:p>
            <a:pPr lvl="1"/>
            <a:r>
              <a:rPr lang="en-US" sz="3600" dirty="0"/>
              <a:t>Bytes per Flow			(</a:t>
            </a:r>
            <a:r>
              <a:rPr lang="en-US" sz="3600" dirty="0">
                <a:solidFill>
                  <a:srgbClr val="0070C0"/>
                </a:solidFill>
              </a:rPr>
              <a:t>done</a:t>
            </a:r>
            <a:r>
              <a:rPr lang="en-US" sz="3600" dirty="0"/>
              <a:t>)</a:t>
            </a:r>
          </a:p>
          <a:p>
            <a:pPr lvl="1"/>
            <a:r>
              <a:rPr lang="en-US" sz="3600" dirty="0"/>
              <a:t>Rate Limited Flows		(</a:t>
            </a:r>
            <a:r>
              <a:rPr lang="en-US" sz="3600" dirty="0">
                <a:solidFill>
                  <a:srgbClr val="0070C0"/>
                </a:solidFill>
              </a:rPr>
              <a:t>done</a:t>
            </a:r>
            <a:r>
              <a:rPr lang="en-US" sz="3600" dirty="0"/>
              <a:t>)</a:t>
            </a:r>
          </a:p>
          <a:p>
            <a:r>
              <a:rPr lang="en-US" sz="4000" dirty="0"/>
              <a:t>Next Steps				(</a:t>
            </a:r>
            <a:r>
              <a:rPr lang="en-US" sz="4000" dirty="0">
                <a:solidFill>
                  <a:srgbClr val="C00000"/>
                </a:solidFill>
              </a:rPr>
              <a:t>next</a:t>
            </a:r>
            <a:r>
              <a:rPr lang="en-US" sz="4000" dirty="0"/>
              <a:t>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E80CF-4E67-BF77-F87A-1BD47CAC0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7E5BF-E9E0-43FC-A8AC-37B872560073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BB15-A0A2-96F1-6712-373E0E480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              - Better Slow Start for TCP and QUIC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F78F5-08E1-3630-4B5D-866C3FE93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A850-3FF9-4AB9-A8BE-D526BA9205D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0684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F8537-7FBC-4484-8E54-B2097589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FA512-7657-0A53-3C82-6CFF54F08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74532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CCWG seeks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empirical evidence </a:t>
            </a:r>
            <a:r>
              <a:rPr lang="en-US" dirty="0"/>
              <a:t>of safety</a:t>
            </a:r>
          </a:p>
          <a:p>
            <a:r>
              <a:rPr lang="en-US" dirty="0"/>
              <a:t>Most impactful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data from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deployments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in the field</a:t>
            </a:r>
          </a:p>
          <a:p>
            <a:r>
              <a:rPr lang="en-US" dirty="0"/>
              <a:t>Looking for volunteers! </a:t>
            </a:r>
          </a:p>
          <a:p>
            <a:r>
              <a:rPr lang="en-US" dirty="0"/>
              <a:t>We will help with </a:t>
            </a:r>
            <a:r>
              <a:rPr lang="en-US" dirty="0">
                <a:solidFill>
                  <a:srgbClr val="0070C0"/>
                </a:solidFill>
              </a:rPr>
              <a:t>SEARCH</a:t>
            </a:r>
            <a:r>
              <a:rPr lang="en-US" dirty="0"/>
              <a:t> deployment</a:t>
            </a:r>
          </a:p>
          <a:p>
            <a:pPr lvl="1"/>
            <a:r>
              <a:rPr lang="en-US" dirty="0"/>
              <a:t>Provide implementation (currently, </a:t>
            </a:r>
            <a:r>
              <a:rPr lang="en-US" dirty="0">
                <a:solidFill>
                  <a:srgbClr val="0070C0"/>
                </a:solidFill>
              </a:rPr>
              <a:t>Linux</a:t>
            </a:r>
            <a:r>
              <a:rPr lang="en-US" dirty="0"/>
              <a:t> and </a:t>
            </a:r>
            <a:r>
              <a:rPr lang="en-US" dirty="0" err="1">
                <a:solidFill>
                  <a:srgbClr val="0070C0"/>
                </a:solidFill>
              </a:rPr>
              <a:t>Quicly</a:t>
            </a:r>
            <a:r>
              <a:rPr lang="en-US" dirty="0"/>
              <a:t>, working on </a:t>
            </a:r>
            <a:r>
              <a:rPr lang="en-US" dirty="0">
                <a:solidFill>
                  <a:srgbClr val="0070C0"/>
                </a:solidFill>
              </a:rPr>
              <a:t>FreeBSD</a:t>
            </a:r>
            <a:r>
              <a:rPr lang="en-US" dirty="0"/>
              <a:t> version)</a:t>
            </a:r>
          </a:p>
          <a:p>
            <a:pPr lvl="1"/>
            <a:r>
              <a:rPr lang="en-US" dirty="0"/>
              <a:t>Help with installation and trouble shooting</a:t>
            </a:r>
          </a:p>
          <a:p>
            <a:pPr lvl="1"/>
            <a:r>
              <a:rPr lang="en-US" dirty="0"/>
              <a:t>Give assistance with data collection and analysis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74221-7039-4863-8E64-06B9E4A2A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7E5BF-E9E0-43FC-A8AC-37B872560073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1C9FB-D419-CD99-2973-D0A3C6F5A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              - Better Slow Start for TCP and QUIC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DB316-9785-EF4E-2FAA-53E4A689C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A850-3FF9-4AB9-A8BE-D526BA9205D0}" type="slidenum">
              <a:rPr lang="en-US" smtClean="0"/>
              <a:t>17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45948E-599A-992E-8818-DCB35E682E76}"/>
              </a:ext>
            </a:extLst>
          </p:cNvPr>
          <p:cNvSpPr txBox="1"/>
          <p:nvPr/>
        </p:nvSpPr>
        <p:spPr>
          <a:xfrm>
            <a:off x="9311299" y="4704433"/>
            <a:ext cx="2651688" cy="46166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claypool@wpi.edu</a:t>
            </a:r>
          </a:p>
        </p:txBody>
      </p:sp>
    </p:spTree>
    <p:extLst>
      <p:ext uri="{BB962C8B-B14F-4D97-AF65-F5344CB8AC3E}">
        <p14:creationId xmlns:p14="http://schemas.microsoft.com/office/powerpoint/2010/main" val="107276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F9F44-C970-11DE-2DDE-E499DE650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02A8F-66F2-879B-8995-563B73F38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1063"/>
            <a:ext cx="10515600" cy="45263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SEARCH</a:t>
            </a:r>
          </a:p>
          <a:p>
            <a:pPr lvl="1"/>
            <a:r>
              <a:rPr lang="en-US" dirty="0"/>
              <a:t>Determines “choke point” from expected delivered bytes</a:t>
            </a:r>
          </a:p>
          <a:p>
            <a:pPr lvl="1"/>
            <a:r>
              <a:rPr lang="en-US" dirty="0"/>
              <a:t>Exits slow start after congestion point, before loss</a:t>
            </a:r>
          </a:p>
          <a:p>
            <a:r>
              <a:rPr lang="en-US" dirty="0"/>
              <a:t>Updates (</a:t>
            </a:r>
            <a:r>
              <a:rPr lang="en-US"/>
              <a:t>now version 3.0)</a:t>
            </a:r>
            <a:endParaRPr lang="en-US" dirty="0"/>
          </a:p>
          <a:p>
            <a:pPr lvl="1"/>
            <a:r>
              <a:rPr lang="en-US" dirty="0"/>
              <a:t>Algorithm tweak (cumulative bytes)</a:t>
            </a:r>
          </a:p>
          <a:p>
            <a:pPr lvl="1"/>
            <a:r>
              <a:rPr lang="en-US" dirty="0"/>
              <a:t>Reduced bytes per flow</a:t>
            </a:r>
          </a:p>
          <a:p>
            <a:pPr lvl="1"/>
            <a:r>
              <a:rPr lang="en-US" dirty="0"/>
              <a:t>App-limited flows	</a:t>
            </a:r>
          </a:p>
          <a:p>
            <a:r>
              <a:rPr lang="en-US" dirty="0"/>
              <a:t>Looking for volunteers to try it out!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87CDB-EA86-9F42-5722-F7C665863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7E5BF-E9E0-43FC-A8AC-37B872560073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06545-94A4-E3EB-2D6C-5D40A20B5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              - Better Slow Start for TCP and QUIC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F9754-D378-A81F-221E-A3E2C322B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A850-3FF9-4AB9-A8BE-D526BA9205D0}" type="slidenum">
              <a:rPr lang="en-US" smtClean="0"/>
              <a:t>18</a:t>
            </a:fld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FC63FC3-BD7C-A955-96B1-7483F3BA2B54}"/>
              </a:ext>
            </a:extLst>
          </p:cNvPr>
          <p:cNvGrpSpPr/>
          <p:nvPr/>
        </p:nvGrpSpPr>
        <p:grpSpPr>
          <a:xfrm>
            <a:off x="6293443" y="330958"/>
            <a:ext cx="5060356" cy="1625507"/>
            <a:chOff x="647272" y="5089236"/>
            <a:chExt cx="5060356" cy="1625507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0F42CD8A-1044-73C9-8B64-FA40ABA70CC7}"/>
                </a:ext>
              </a:extLst>
            </p:cNvPr>
            <p:cNvSpPr/>
            <p:nvPr/>
          </p:nvSpPr>
          <p:spPr>
            <a:xfrm>
              <a:off x="647272" y="5089236"/>
              <a:ext cx="5060356" cy="1625507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53C95DB-6E13-41B1-D7BA-97890E45D846}"/>
                </a:ext>
              </a:extLst>
            </p:cNvPr>
            <p:cNvGrpSpPr/>
            <p:nvPr/>
          </p:nvGrpSpPr>
          <p:grpSpPr>
            <a:xfrm>
              <a:off x="762140" y="5182542"/>
              <a:ext cx="4830618" cy="1386835"/>
              <a:chOff x="688249" y="5184017"/>
              <a:chExt cx="4830618" cy="1386835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D2D1E5-DD6E-855F-764C-D5C293D703EB}"/>
                  </a:ext>
                </a:extLst>
              </p:cNvPr>
              <p:cNvSpPr txBox="1"/>
              <p:nvPr/>
            </p:nvSpPr>
            <p:spPr>
              <a:xfrm>
                <a:off x="688249" y="5986077"/>
                <a:ext cx="4830618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200" dirty="0">
                    <a:hlinkClick r:id="rId2"/>
                  </a:rPr>
                  <a:t>https://search-ss.wpi.edu/</a:t>
                </a:r>
                <a:r>
                  <a:rPr lang="en-US" sz="3200" dirty="0"/>
                  <a:t> </a:t>
                </a:r>
              </a:p>
            </p:txBody>
          </p:sp>
          <p:pic>
            <p:nvPicPr>
              <p:cNvPr id="13" name="Picture 2" descr="[SEARCH]">
                <a:extLst>
                  <a:ext uri="{FF2B5EF4-FFF2-40B4-BE49-F238E27FC236}">
                    <a16:creationId xmlns:a16="http://schemas.microsoft.com/office/drawing/2014/main" id="{328E7FF4-B697-C6FA-4204-898FD012C27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15679" y="5184017"/>
                <a:ext cx="3497085" cy="8742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3B55490-A119-861E-DBBF-5BC0EB5368E1}"/>
              </a:ext>
            </a:extLst>
          </p:cNvPr>
          <p:cNvGrpSpPr/>
          <p:nvPr/>
        </p:nvGrpSpPr>
        <p:grpSpPr>
          <a:xfrm>
            <a:off x="8823620" y="4163941"/>
            <a:ext cx="2651688" cy="1576922"/>
            <a:chOff x="8334103" y="4213730"/>
            <a:chExt cx="2651688" cy="157692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E86A1A0-3EEF-516E-B62B-85100FFB8B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72264" y="4213730"/>
              <a:ext cx="775367" cy="1073586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BD86950-4641-A3B1-E2E3-E6ED5CC2BA6D}"/>
                </a:ext>
              </a:extLst>
            </p:cNvPr>
            <p:cNvSpPr txBox="1"/>
            <p:nvPr/>
          </p:nvSpPr>
          <p:spPr>
            <a:xfrm>
              <a:off x="8334103" y="5328987"/>
              <a:ext cx="26516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0070C0"/>
                  </a:solidFill>
                </a:rPr>
                <a:t>claypool@wpi.edu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416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D1985A-12E1-738B-BE2C-B296271E9E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Viasat (American company) - Wikipedia">
            <a:extLst>
              <a:ext uri="{FF2B5EF4-FFF2-40B4-BE49-F238E27FC236}">
                <a16:creationId xmlns:a16="http://schemas.microsoft.com/office/drawing/2014/main" id="{149D8A62-BEB7-1EB0-A622-DE7D69790B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22" y="5810341"/>
            <a:ext cx="2104275" cy="69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A7C8844-51BB-8084-03C3-7C3F61056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0918" y="1538434"/>
            <a:ext cx="10826470" cy="1606220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tx2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SEARCH</a:t>
            </a:r>
            <a:r>
              <a:rPr lang="en-US" sz="5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a New Slow Start Algorithm for TCP and QUIC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61F2D6-FC3D-740F-B7ED-613D0217B0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24235" y="3497129"/>
            <a:ext cx="3614871" cy="1606219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4FB79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Jae Chung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3600" dirty="0">
                <a:solidFill>
                  <a:srgbClr val="4FB79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Feng Li</a:t>
            </a:r>
            <a:endParaRPr lang="en-US" sz="36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Worcester Polytechnic Institute - Wikipedia">
            <a:extLst>
              <a:ext uri="{FF2B5EF4-FFF2-40B4-BE49-F238E27FC236}">
                <a16:creationId xmlns:a16="http://schemas.microsoft.com/office/drawing/2014/main" id="{EA3ED2E9-7B63-912A-FDEC-1FBA33416F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2376" y="5833843"/>
            <a:ext cx="1873102" cy="674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5AD081B0-1128-1C9B-FDB7-C1AF0BB6B77C}"/>
              </a:ext>
            </a:extLst>
          </p:cNvPr>
          <p:cNvSpPr txBox="1">
            <a:spLocks/>
          </p:cNvSpPr>
          <p:nvPr/>
        </p:nvSpPr>
        <p:spPr>
          <a:xfrm>
            <a:off x="5934283" y="3497129"/>
            <a:ext cx="4835845" cy="1331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5000"/>
              <a:buFont typeface="Aptos" panose="020B00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Maryam </a:t>
            </a:r>
            <a:r>
              <a:rPr lang="en-US" sz="3600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Ataei</a:t>
            </a:r>
            <a:r>
              <a:rPr lang="en-US" sz="3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Kachooei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Mark Claypool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7A0403-ADF8-E504-C84A-E2D7397361FE}"/>
              </a:ext>
            </a:extLst>
          </p:cNvPr>
          <p:cNvSpPr txBox="1"/>
          <p:nvPr/>
        </p:nvSpPr>
        <p:spPr>
          <a:xfrm>
            <a:off x="5084538" y="5091144"/>
            <a:ext cx="253274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IETF CCWG</a:t>
            </a:r>
          </a:p>
          <a:p>
            <a:pPr algn="ctr"/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Dublin, Ireland</a:t>
            </a:r>
          </a:p>
          <a:p>
            <a:pPr algn="ctr"/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November 2024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8F0B26-9512-2F75-4113-50867D48E8D2}"/>
              </a:ext>
            </a:extLst>
          </p:cNvPr>
          <p:cNvSpPr txBox="1"/>
          <p:nvPr/>
        </p:nvSpPr>
        <p:spPr>
          <a:xfrm>
            <a:off x="2573883" y="354962"/>
            <a:ext cx="7554056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4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Thank-you for your attention!</a:t>
            </a:r>
            <a:endParaRPr lang="en-US" sz="4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44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diagram of a curve&#10;&#10;Description automatically generated">
            <a:extLst>
              <a:ext uri="{FF2B5EF4-FFF2-40B4-BE49-F238E27FC236}">
                <a16:creationId xmlns:a16="http://schemas.microsoft.com/office/drawing/2014/main" id="{7ABB1BAB-3771-497E-9A34-26991FA6134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87"/>
          <a:stretch/>
        </p:blipFill>
        <p:spPr>
          <a:xfrm>
            <a:off x="4405512" y="1903155"/>
            <a:ext cx="3127869" cy="2711760"/>
          </a:xfrm>
          <a:prstGeom prst="rect">
            <a:avLst/>
          </a:prstGeom>
        </p:spPr>
      </p:pic>
      <p:pic>
        <p:nvPicPr>
          <p:cNvPr id="13" name="Picture 12" descr="A diagram of a curve&#10;&#10;Description automatically generated">
            <a:extLst>
              <a:ext uri="{FF2B5EF4-FFF2-40B4-BE49-F238E27FC236}">
                <a16:creationId xmlns:a16="http://schemas.microsoft.com/office/drawing/2014/main" id="{9EFBCDE1-B62D-4431-9A7F-F0D6898B75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1811176"/>
            <a:ext cx="3127869" cy="2895718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C1595F41-0191-426E-ACA9-1384C21BB134}"/>
              </a:ext>
            </a:extLst>
          </p:cNvPr>
          <p:cNvGrpSpPr>
            <a:grpSpLocks noChangeAspect="1"/>
          </p:cNvGrpSpPr>
          <p:nvPr/>
        </p:nvGrpSpPr>
        <p:grpSpPr>
          <a:xfrm>
            <a:off x="578475" y="1690688"/>
            <a:ext cx="3005102" cy="2924227"/>
            <a:chOff x="343868" y="25794111"/>
            <a:chExt cx="3553222" cy="3173701"/>
          </a:xfrm>
        </p:grpSpPr>
        <p:pic>
          <p:nvPicPr>
            <p:cNvPr id="18" name="Picture 17" descr="A diagram of a curve&#10;&#10;Description automatically generated">
              <a:extLst>
                <a:ext uri="{FF2B5EF4-FFF2-40B4-BE49-F238E27FC236}">
                  <a16:creationId xmlns:a16="http://schemas.microsoft.com/office/drawing/2014/main" id="{BBBDB9FC-8C4F-4892-A122-4BF01C1F97E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3868" y="26147849"/>
              <a:ext cx="3553222" cy="2819963"/>
            </a:xfrm>
            <a:prstGeom prst="rect">
              <a:avLst/>
            </a:prstGeom>
          </p:spPr>
        </p:pic>
        <p:pic>
          <p:nvPicPr>
            <p:cNvPr id="19" name="Picture 18" descr="A diagram of a curve&#10;&#10;Description automatically generated">
              <a:extLst>
                <a:ext uri="{FF2B5EF4-FFF2-40B4-BE49-F238E27FC236}">
                  <a16:creationId xmlns:a16="http://schemas.microsoft.com/office/drawing/2014/main" id="{AF054538-DD40-49DD-8E16-91AF271FABB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81" r="83141" b="65792"/>
            <a:stretch/>
          </p:blipFill>
          <p:spPr>
            <a:xfrm>
              <a:off x="461814" y="25794111"/>
              <a:ext cx="292100" cy="1064453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6E212F6A-71FF-4E21-9784-04C64C8A5F26}"/>
              </a:ext>
            </a:extLst>
          </p:cNvPr>
          <p:cNvSpPr txBox="1"/>
          <p:nvPr/>
        </p:nvSpPr>
        <p:spPr>
          <a:xfrm>
            <a:off x="1114671" y="4753831"/>
            <a:ext cx="2190257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Exit Too Early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9F7839-56E1-4E61-86EF-18D61B2F88B9}"/>
              </a:ext>
            </a:extLst>
          </p:cNvPr>
          <p:cNvSpPr txBox="1"/>
          <p:nvPr/>
        </p:nvSpPr>
        <p:spPr>
          <a:xfrm>
            <a:off x="5134584" y="4753832"/>
            <a:ext cx="2062344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Exit Too Late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7D93DF8-56F8-4280-9C22-2A5FAFC336A9}"/>
              </a:ext>
            </a:extLst>
          </p:cNvPr>
          <p:cNvSpPr txBox="1"/>
          <p:nvPr/>
        </p:nvSpPr>
        <p:spPr>
          <a:xfrm>
            <a:off x="8610599" y="4781695"/>
            <a:ext cx="2743200" cy="46166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Exit at Choke Point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C4148842-6671-FC3B-EB85-5FF79C61B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FBAF01-2133-D73A-3999-211BE4790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6BB7-EE7F-4781-8EE4-55402CE6B3BC}" type="datetime1">
              <a:rPr lang="en-US" smtClean="0"/>
              <a:t>11/5/2024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80E8C0-CA54-5B53-7209-53836F9F6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A850-3FF9-4AB9-A8BE-D526BA9205D0}" type="slidenum">
              <a:rPr lang="en-US" smtClean="0"/>
              <a:t>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38E69F-0B59-B260-EC79-843A2996EF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               - Better Slow Start for TCP and QUIC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8240EC-3FAC-4CF4-7865-79F6C3CBD6D5}"/>
              </a:ext>
            </a:extLst>
          </p:cNvPr>
          <p:cNvSpPr txBox="1"/>
          <p:nvPr/>
        </p:nvSpPr>
        <p:spPr>
          <a:xfrm>
            <a:off x="838200" y="5451477"/>
            <a:ext cx="2743201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/>
              <a:t>HyStart</a:t>
            </a:r>
            <a:r>
              <a:rPr lang="en-US" sz="3600" dirty="0"/>
              <a:t> over wireless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A4E017-DC53-3F28-18B3-913FBC758528}"/>
              </a:ext>
            </a:extLst>
          </p:cNvPr>
          <p:cNvSpPr txBox="1"/>
          <p:nvPr/>
        </p:nvSpPr>
        <p:spPr>
          <a:xfrm>
            <a:off x="8610598" y="5521146"/>
            <a:ext cx="2743201" cy="646331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571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SEARCH</a:t>
            </a:r>
          </a:p>
        </p:txBody>
      </p:sp>
    </p:spTree>
    <p:extLst>
      <p:ext uri="{BB962C8B-B14F-4D97-AF65-F5344CB8AC3E}">
        <p14:creationId xmlns:p14="http://schemas.microsoft.com/office/powerpoint/2010/main" val="3863692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2" grpId="0" animBg="1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8464F-14DA-BF62-470A-9B11E5DB8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6FE40-AD86-6116-DAD2-F2AD1ED24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9636"/>
            <a:ext cx="10515600" cy="3897746"/>
          </a:xfrm>
        </p:spPr>
        <p:txBody>
          <a:bodyPr>
            <a:normAutofit fontScale="92500"/>
          </a:bodyPr>
          <a:lstStyle/>
          <a:p>
            <a:r>
              <a:rPr lang="en-US" sz="2800" dirty="0">
                <a:hlinkClick r:id="rId2"/>
              </a:rPr>
              <a:t>Improving TCP Slow Start Performance in Wireless Networks with SEARCH</a:t>
            </a:r>
            <a:endParaRPr lang="en-US" sz="2800" dirty="0"/>
          </a:p>
          <a:p>
            <a:pPr lvl="1"/>
            <a:r>
              <a:rPr lang="en-US" sz="2400" i="1" dirty="0"/>
              <a:t>IEEE World of Wireless, Mobile and Multimedia Networks (</a:t>
            </a:r>
            <a:r>
              <a:rPr lang="en-US" sz="2400" i="1" dirty="0" err="1"/>
              <a:t>WoWMoM</a:t>
            </a:r>
            <a:r>
              <a:rPr lang="en-US" sz="2400" i="1" dirty="0"/>
              <a:t>)</a:t>
            </a:r>
          </a:p>
          <a:p>
            <a:pPr lvl="1"/>
            <a:r>
              <a:rPr lang="en-US" sz="2400" dirty="0"/>
              <a:t>Perth, Australia, June 2024</a:t>
            </a:r>
          </a:p>
          <a:p>
            <a:r>
              <a:rPr lang="en-US" sz="2800" dirty="0">
                <a:hlinkClick r:id="rId3"/>
              </a:rPr>
              <a:t>Improving QUIC Slow Start Behavior in Wireless Networks with SEARCH</a:t>
            </a:r>
            <a:endParaRPr lang="en-US" sz="2800" dirty="0"/>
          </a:p>
          <a:p>
            <a:pPr lvl="1"/>
            <a:r>
              <a:rPr lang="en-US" sz="2400" i="1" dirty="0"/>
              <a:t>IEEE Local and Metropolitan Area Networks (LANMAN)</a:t>
            </a:r>
          </a:p>
          <a:p>
            <a:pPr lvl="1"/>
            <a:r>
              <a:rPr lang="en-US" sz="2400" dirty="0"/>
              <a:t>Boston, Massachusetts, USA, July 2024</a:t>
            </a:r>
          </a:p>
          <a:p>
            <a:r>
              <a:rPr lang="en-US" sz="2800" dirty="0">
                <a:hlinkClick r:id="rId4"/>
              </a:rPr>
              <a:t>Implementation of the SEARCH Slow Start Algorithm in the Linux Kernel</a:t>
            </a:r>
            <a:endParaRPr lang="en-US" sz="2800" dirty="0"/>
          </a:p>
          <a:p>
            <a:pPr lvl="1"/>
            <a:r>
              <a:rPr lang="en-US" sz="2400" i="1" dirty="0"/>
              <a:t>0x18 </a:t>
            </a:r>
            <a:r>
              <a:rPr lang="en-US" sz="2400" i="1" dirty="0" err="1"/>
              <a:t>NetDev</a:t>
            </a:r>
            <a:r>
              <a:rPr lang="en-US" sz="2400" i="1" dirty="0"/>
              <a:t> Conference</a:t>
            </a:r>
          </a:p>
          <a:p>
            <a:pPr lvl="1"/>
            <a:r>
              <a:rPr lang="en-US" sz="2400" dirty="0"/>
              <a:t>Santa Clara, California, USA, July 2024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92F5FF-ABDA-3F9A-B452-35378895A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7E5BF-E9E0-43FC-A8AC-37B872560073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54D73-7E49-A76F-B29E-1E6D63A74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              - Better Slow Start for TCP and QUIC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BDD87-2C41-EC6B-1137-2F29F0D9C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A850-3FF9-4AB9-A8BE-D526BA9205D0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88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B84403C5-C60B-CB56-D102-D75176D48D02}"/>
              </a:ext>
            </a:extLst>
          </p:cNvPr>
          <p:cNvGrpSpPr/>
          <p:nvPr/>
        </p:nvGrpSpPr>
        <p:grpSpPr>
          <a:xfrm>
            <a:off x="8709826" y="2269954"/>
            <a:ext cx="1127379" cy="2581119"/>
            <a:chOff x="8709826" y="2269954"/>
            <a:chExt cx="1127379" cy="2581119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F4AE5DC-19D2-B961-EEBE-E85435B96A4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09826" y="4519940"/>
              <a:ext cx="3913" cy="331133"/>
            </a:xfrm>
            <a:prstGeom prst="line">
              <a:avLst/>
            </a:prstGeom>
            <a:ln w="9525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C0B9563-4687-0F9D-EA0A-1E4FA9DCA85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7815" y="3529183"/>
              <a:ext cx="16657" cy="921261"/>
            </a:xfrm>
            <a:prstGeom prst="line">
              <a:avLst/>
            </a:prstGeom>
            <a:ln w="9525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41636A8-50D5-C889-7FDC-AAF6D418C2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37205" y="2269954"/>
              <a:ext cx="0" cy="1245147"/>
            </a:xfrm>
            <a:prstGeom prst="line">
              <a:avLst/>
            </a:prstGeom>
            <a:ln w="9525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97082D4-CFD3-409B-ABD9-CF6172BC2ACA}"/>
              </a:ext>
            </a:extLst>
          </p:cNvPr>
          <p:cNvGrpSpPr/>
          <p:nvPr/>
        </p:nvGrpSpPr>
        <p:grpSpPr>
          <a:xfrm>
            <a:off x="1897788" y="2167822"/>
            <a:ext cx="1726437" cy="2839758"/>
            <a:chOff x="7771269" y="1068819"/>
            <a:chExt cx="1726437" cy="2839758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87459986-7030-490F-B9A0-4234C76435EF}"/>
                </a:ext>
              </a:extLst>
            </p:cNvPr>
            <p:cNvSpPr/>
            <p:nvPr/>
          </p:nvSpPr>
          <p:spPr>
            <a:xfrm>
              <a:off x="7771269" y="3771015"/>
              <a:ext cx="133181" cy="137562"/>
            </a:xfrm>
            <a:prstGeom prst="ellipse">
              <a:avLst/>
            </a:prstGeom>
            <a:solidFill>
              <a:srgbClr val="FF66CC"/>
            </a:solidFill>
            <a:ln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15DBED31-8FF7-4007-AE8B-0B0EB7926731}"/>
                </a:ext>
              </a:extLst>
            </p:cNvPr>
            <p:cNvSpPr/>
            <p:nvPr/>
          </p:nvSpPr>
          <p:spPr>
            <a:xfrm>
              <a:off x="8262796" y="3338099"/>
              <a:ext cx="133181" cy="137562"/>
            </a:xfrm>
            <a:prstGeom prst="ellipse">
              <a:avLst/>
            </a:prstGeom>
            <a:solidFill>
              <a:srgbClr val="FF66CC"/>
            </a:solidFill>
            <a:ln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ACF1E0D6-F821-4E31-95B2-99BEC29AD6E3}"/>
                </a:ext>
              </a:extLst>
            </p:cNvPr>
            <p:cNvSpPr/>
            <p:nvPr/>
          </p:nvSpPr>
          <p:spPr>
            <a:xfrm>
              <a:off x="9364525" y="1068819"/>
              <a:ext cx="133181" cy="137562"/>
            </a:xfrm>
            <a:prstGeom prst="ellipse">
              <a:avLst/>
            </a:prstGeom>
            <a:solidFill>
              <a:srgbClr val="FF66CC"/>
            </a:solidFill>
            <a:ln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928D9CA4-2C7B-4226-98EF-13325C7ECF30}"/>
                </a:ext>
              </a:extLst>
            </p:cNvPr>
            <p:cNvSpPr/>
            <p:nvPr/>
          </p:nvSpPr>
          <p:spPr>
            <a:xfrm rot="21286696">
              <a:off x="7891316" y="3446498"/>
              <a:ext cx="445818" cy="361038"/>
            </a:xfrm>
            <a:custGeom>
              <a:avLst/>
              <a:gdLst>
                <a:gd name="connsiteX0" fmla="*/ 0 w 386499"/>
                <a:gd name="connsiteY0" fmla="*/ 197963 h 197963"/>
                <a:gd name="connsiteX1" fmla="*/ 386499 w 386499"/>
                <a:gd name="connsiteY1" fmla="*/ 0 h 197963"/>
                <a:gd name="connsiteX2" fmla="*/ 386499 w 386499"/>
                <a:gd name="connsiteY2" fmla="*/ 0 h 197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6499" h="197963">
                  <a:moveTo>
                    <a:pt x="0" y="197963"/>
                  </a:moveTo>
                  <a:lnTo>
                    <a:pt x="386499" y="0"/>
                  </a:lnTo>
                  <a:lnTo>
                    <a:pt x="386499" y="0"/>
                  </a:lnTo>
                </a:path>
              </a:pathLst>
            </a:custGeom>
            <a:noFill/>
            <a:ln w="19050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E023213A-FFEB-4219-8891-70A0F9107746}"/>
                </a:ext>
              </a:extLst>
            </p:cNvPr>
            <p:cNvSpPr/>
            <p:nvPr/>
          </p:nvSpPr>
          <p:spPr>
            <a:xfrm>
              <a:off x="8376307" y="2478572"/>
              <a:ext cx="544932" cy="902177"/>
            </a:xfrm>
            <a:custGeom>
              <a:avLst/>
              <a:gdLst>
                <a:gd name="connsiteX0" fmla="*/ 0 w 386499"/>
                <a:gd name="connsiteY0" fmla="*/ 377072 h 377072"/>
                <a:gd name="connsiteX1" fmla="*/ 386499 w 386499"/>
                <a:gd name="connsiteY1" fmla="*/ 0 h 377072"/>
                <a:gd name="connsiteX2" fmla="*/ 386499 w 386499"/>
                <a:gd name="connsiteY2" fmla="*/ 0 h 377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6499" h="377072">
                  <a:moveTo>
                    <a:pt x="0" y="377072"/>
                  </a:moveTo>
                  <a:lnTo>
                    <a:pt x="386499" y="0"/>
                  </a:lnTo>
                  <a:lnTo>
                    <a:pt x="386499" y="0"/>
                  </a:lnTo>
                </a:path>
              </a:pathLst>
            </a:custGeom>
            <a:noFill/>
            <a:ln w="19050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C559C82B-F977-49C8-8102-7CC5E75C1091}"/>
                </a:ext>
              </a:extLst>
            </p:cNvPr>
            <p:cNvSpPr/>
            <p:nvPr/>
          </p:nvSpPr>
          <p:spPr>
            <a:xfrm>
              <a:off x="8973880" y="1206382"/>
              <a:ext cx="442362" cy="1207210"/>
            </a:xfrm>
            <a:custGeom>
              <a:avLst/>
              <a:gdLst>
                <a:gd name="connsiteX0" fmla="*/ 0 w 496128"/>
                <a:gd name="connsiteY0" fmla="*/ 513394 h 513394"/>
                <a:gd name="connsiteX1" fmla="*/ 461913 w 496128"/>
                <a:gd name="connsiteY1" fmla="*/ 32627 h 513394"/>
                <a:gd name="connsiteX2" fmla="*/ 461913 w 496128"/>
                <a:gd name="connsiteY2" fmla="*/ 42054 h 513394"/>
                <a:gd name="connsiteX3" fmla="*/ 461913 w 496128"/>
                <a:gd name="connsiteY3" fmla="*/ 42054 h 513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128" h="513394">
                  <a:moveTo>
                    <a:pt x="0" y="513394"/>
                  </a:moveTo>
                  <a:lnTo>
                    <a:pt x="461913" y="32627"/>
                  </a:lnTo>
                  <a:cubicBezTo>
                    <a:pt x="538898" y="-45930"/>
                    <a:pt x="461913" y="42054"/>
                    <a:pt x="461913" y="42054"/>
                  </a:cubicBezTo>
                  <a:lnTo>
                    <a:pt x="461913" y="42054"/>
                  </a:lnTo>
                </a:path>
              </a:pathLst>
            </a:custGeom>
            <a:noFill/>
            <a:ln w="19050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E8728FB4-89B4-4AAB-A384-5B172EDDADA2}"/>
                </a:ext>
              </a:extLst>
            </p:cNvPr>
            <p:cNvSpPr/>
            <p:nvPr/>
          </p:nvSpPr>
          <p:spPr>
            <a:xfrm>
              <a:off x="8853142" y="2392475"/>
              <a:ext cx="133181" cy="137562"/>
            </a:xfrm>
            <a:prstGeom prst="ellipse">
              <a:avLst/>
            </a:prstGeom>
            <a:solidFill>
              <a:srgbClr val="FF66CC"/>
            </a:solidFill>
            <a:ln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FB11850D-E080-422D-BAFD-8179EE1D74A6}"/>
              </a:ext>
            </a:extLst>
          </p:cNvPr>
          <p:cNvGrpSpPr/>
          <p:nvPr/>
        </p:nvGrpSpPr>
        <p:grpSpPr>
          <a:xfrm>
            <a:off x="483861" y="1656171"/>
            <a:ext cx="5623247" cy="4366030"/>
            <a:chOff x="104876" y="1005841"/>
            <a:chExt cx="5623247" cy="4366030"/>
          </a:xfrm>
        </p:grpSpPr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3B972361-85A8-4913-B4A2-AA8B7A878F60}"/>
                </a:ext>
              </a:extLst>
            </p:cNvPr>
            <p:cNvGrpSpPr/>
            <p:nvPr/>
          </p:nvGrpSpPr>
          <p:grpSpPr>
            <a:xfrm>
              <a:off x="1533276" y="1509820"/>
              <a:ext cx="1726437" cy="2839758"/>
              <a:chOff x="7771269" y="1068819"/>
              <a:chExt cx="1726437" cy="2839758"/>
            </a:xfrm>
          </p:grpSpPr>
          <p:sp>
            <p:nvSpPr>
              <p:cNvPr id="130" name="Oval 129">
                <a:extLst>
                  <a:ext uri="{FF2B5EF4-FFF2-40B4-BE49-F238E27FC236}">
                    <a16:creationId xmlns:a16="http://schemas.microsoft.com/office/drawing/2014/main" id="{6AC62701-5F86-4723-B587-F9655D263A9B}"/>
                  </a:ext>
                </a:extLst>
              </p:cNvPr>
              <p:cNvSpPr/>
              <p:nvPr/>
            </p:nvSpPr>
            <p:spPr>
              <a:xfrm>
                <a:off x="7771269" y="3771015"/>
                <a:ext cx="133181" cy="137562"/>
              </a:xfrm>
              <a:prstGeom prst="ellipse">
                <a:avLst/>
              </a:prstGeom>
              <a:solidFill>
                <a:srgbClr val="FF66CC"/>
              </a:solidFill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7EBA56F3-315D-4067-A67B-76532C0A1BD3}"/>
                  </a:ext>
                </a:extLst>
              </p:cNvPr>
              <p:cNvSpPr/>
              <p:nvPr/>
            </p:nvSpPr>
            <p:spPr>
              <a:xfrm>
                <a:off x="8262796" y="3338099"/>
                <a:ext cx="133181" cy="137562"/>
              </a:xfrm>
              <a:prstGeom prst="ellipse">
                <a:avLst/>
              </a:prstGeom>
              <a:solidFill>
                <a:srgbClr val="FF66CC"/>
              </a:solidFill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32" name="Oval 131">
                <a:extLst>
                  <a:ext uri="{FF2B5EF4-FFF2-40B4-BE49-F238E27FC236}">
                    <a16:creationId xmlns:a16="http://schemas.microsoft.com/office/drawing/2014/main" id="{A765C01D-92F7-4ED4-B72D-B0C832678351}"/>
                  </a:ext>
                </a:extLst>
              </p:cNvPr>
              <p:cNvSpPr/>
              <p:nvPr/>
            </p:nvSpPr>
            <p:spPr>
              <a:xfrm>
                <a:off x="9364525" y="1068819"/>
                <a:ext cx="133181" cy="137562"/>
              </a:xfrm>
              <a:prstGeom prst="ellipse">
                <a:avLst/>
              </a:prstGeom>
              <a:solidFill>
                <a:srgbClr val="FF66CC"/>
              </a:solidFill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AB22D890-E3CD-44C8-BC05-BAAD12DD5A88}"/>
                  </a:ext>
                </a:extLst>
              </p:cNvPr>
              <p:cNvSpPr/>
              <p:nvPr/>
            </p:nvSpPr>
            <p:spPr>
              <a:xfrm rot="21286696">
                <a:off x="7891316" y="3446498"/>
                <a:ext cx="445818" cy="361038"/>
              </a:xfrm>
              <a:custGeom>
                <a:avLst/>
                <a:gdLst>
                  <a:gd name="connsiteX0" fmla="*/ 0 w 386499"/>
                  <a:gd name="connsiteY0" fmla="*/ 197963 h 197963"/>
                  <a:gd name="connsiteX1" fmla="*/ 386499 w 386499"/>
                  <a:gd name="connsiteY1" fmla="*/ 0 h 197963"/>
                  <a:gd name="connsiteX2" fmla="*/ 386499 w 386499"/>
                  <a:gd name="connsiteY2" fmla="*/ 0 h 197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6499" h="197963">
                    <a:moveTo>
                      <a:pt x="0" y="197963"/>
                    </a:moveTo>
                    <a:lnTo>
                      <a:pt x="386499" y="0"/>
                    </a:lnTo>
                    <a:lnTo>
                      <a:pt x="386499" y="0"/>
                    </a:lnTo>
                  </a:path>
                </a:pathLst>
              </a:custGeom>
              <a:noFill/>
              <a:ln w="19050"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:a16="http://schemas.microsoft.com/office/drawing/2014/main" id="{77C69C06-0328-4944-BD44-481219B1EFAB}"/>
                  </a:ext>
                </a:extLst>
              </p:cNvPr>
              <p:cNvSpPr/>
              <p:nvPr/>
            </p:nvSpPr>
            <p:spPr>
              <a:xfrm>
                <a:off x="8376307" y="2478572"/>
                <a:ext cx="544932" cy="902177"/>
              </a:xfrm>
              <a:custGeom>
                <a:avLst/>
                <a:gdLst>
                  <a:gd name="connsiteX0" fmla="*/ 0 w 386499"/>
                  <a:gd name="connsiteY0" fmla="*/ 377072 h 377072"/>
                  <a:gd name="connsiteX1" fmla="*/ 386499 w 386499"/>
                  <a:gd name="connsiteY1" fmla="*/ 0 h 377072"/>
                  <a:gd name="connsiteX2" fmla="*/ 386499 w 386499"/>
                  <a:gd name="connsiteY2" fmla="*/ 0 h 377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6499" h="377072">
                    <a:moveTo>
                      <a:pt x="0" y="377072"/>
                    </a:moveTo>
                    <a:lnTo>
                      <a:pt x="386499" y="0"/>
                    </a:lnTo>
                    <a:lnTo>
                      <a:pt x="386499" y="0"/>
                    </a:lnTo>
                  </a:path>
                </a:pathLst>
              </a:custGeom>
              <a:noFill/>
              <a:ln w="19050"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07839780-7D9F-4E94-A426-9A0237E5B9EF}"/>
                  </a:ext>
                </a:extLst>
              </p:cNvPr>
              <p:cNvSpPr/>
              <p:nvPr/>
            </p:nvSpPr>
            <p:spPr>
              <a:xfrm>
                <a:off x="8973880" y="1206382"/>
                <a:ext cx="442362" cy="1207210"/>
              </a:xfrm>
              <a:custGeom>
                <a:avLst/>
                <a:gdLst>
                  <a:gd name="connsiteX0" fmla="*/ 0 w 496128"/>
                  <a:gd name="connsiteY0" fmla="*/ 513394 h 513394"/>
                  <a:gd name="connsiteX1" fmla="*/ 461913 w 496128"/>
                  <a:gd name="connsiteY1" fmla="*/ 32627 h 513394"/>
                  <a:gd name="connsiteX2" fmla="*/ 461913 w 496128"/>
                  <a:gd name="connsiteY2" fmla="*/ 42054 h 513394"/>
                  <a:gd name="connsiteX3" fmla="*/ 461913 w 496128"/>
                  <a:gd name="connsiteY3" fmla="*/ 42054 h 5133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6128" h="513394">
                    <a:moveTo>
                      <a:pt x="0" y="513394"/>
                    </a:moveTo>
                    <a:lnTo>
                      <a:pt x="461913" y="32627"/>
                    </a:lnTo>
                    <a:cubicBezTo>
                      <a:pt x="538898" y="-45930"/>
                      <a:pt x="461913" y="42054"/>
                      <a:pt x="461913" y="42054"/>
                    </a:cubicBezTo>
                    <a:lnTo>
                      <a:pt x="461913" y="42054"/>
                    </a:lnTo>
                  </a:path>
                </a:pathLst>
              </a:custGeom>
              <a:noFill/>
              <a:ln w="19050"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36" name="Oval 135">
                <a:extLst>
                  <a:ext uri="{FF2B5EF4-FFF2-40B4-BE49-F238E27FC236}">
                    <a16:creationId xmlns:a16="http://schemas.microsoft.com/office/drawing/2014/main" id="{3C16A07C-4B43-49F5-AEEE-CADD29339B38}"/>
                  </a:ext>
                </a:extLst>
              </p:cNvPr>
              <p:cNvSpPr/>
              <p:nvPr/>
            </p:nvSpPr>
            <p:spPr>
              <a:xfrm>
                <a:off x="8853142" y="2392475"/>
                <a:ext cx="133181" cy="137562"/>
              </a:xfrm>
              <a:prstGeom prst="ellipse">
                <a:avLst/>
              </a:prstGeom>
              <a:solidFill>
                <a:srgbClr val="FF66CC"/>
              </a:solidFill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B25182B2-0D01-498D-BDA9-40F1A8C03FA0}"/>
                </a:ext>
              </a:extLst>
            </p:cNvPr>
            <p:cNvGrpSpPr/>
            <p:nvPr/>
          </p:nvGrpSpPr>
          <p:grpSpPr>
            <a:xfrm>
              <a:off x="104876" y="1005841"/>
              <a:ext cx="5623247" cy="4366030"/>
              <a:chOff x="104876" y="1005841"/>
              <a:chExt cx="5623247" cy="4366030"/>
            </a:xfrm>
          </p:grpSpPr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F3B9E366-680E-4D04-8C73-F3B7215046F2}"/>
                  </a:ext>
                </a:extLst>
              </p:cNvPr>
              <p:cNvGrpSpPr/>
              <p:nvPr/>
            </p:nvGrpSpPr>
            <p:grpSpPr>
              <a:xfrm>
                <a:off x="104876" y="1005841"/>
                <a:ext cx="5623247" cy="4366030"/>
                <a:chOff x="104876" y="579121"/>
                <a:chExt cx="5623247" cy="4366030"/>
              </a:xfrm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40E64B46-F9FE-4DDF-A0F1-23DDDD390119}"/>
                    </a:ext>
                  </a:extLst>
                </p:cNvPr>
                <p:cNvGrpSpPr/>
                <p:nvPr/>
              </p:nvGrpSpPr>
              <p:grpSpPr>
                <a:xfrm>
                  <a:off x="104876" y="579121"/>
                  <a:ext cx="5623247" cy="4366030"/>
                  <a:chOff x="104876" y="377096"/>
                  <a:chExt cx="5623247" cy="4366030"/>
                </a:xfrm>
              </p:grpSpPr>
              <p:sp>
                <p:nvSpPr>
                  <p:cNvPr id="53" name="TextBox 52">
                    <a:extLst>
                      <a:ext uri="{FF2B5EF4-FFF2-40B4-BE49-F238E27FC236}">
                        <a16:creationId xmlns:a16="http://schemas.microsoft.com/office/drawing/2014/main" id="{008A3B07-558C-426A-A0E3-96F23FA5F157}"/>
                      </a:ext>
                    </a:extLst>
                  </p:cNvPr>
                  <p:cNvSpPr txBox="1"/>
                  <p:nvPr/>
                </p:nvSpPr>
                <p:spPr>
                  <a:xfrm>
                    <a:off x="1451944" y="4060212"/>
                    <a:ext cx="36970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t</a:t>
                    </a:r>
                    <a:r>
                      <a:rPr lang="en-US" baseline="-25000" dirty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1</a:t>
                    </a:r>
                    <a:endParaRPr lang="en-US" dirty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54" name="TextBox 53">
                    <a:extLst>
                      <a:ext uri="{FF2B5EF4-FFF2-40B4-BE49-F238E27FC236}">
                        <a16:creationId xmlns:a16="http://schemas.microsoft.com/office/drawing/2014/main" id="{4607789F-B5C7-4901-8A2B-8D82D388EF5E}"/>
                      </a:ext>
                    </a:extLst>
                  </p:cNvPr>
                  <p:cNvSpPr txBox="1"/>
                  <p:nvPr/>
                </p:nvSpPr>
                <p:spPr>
                  <a:xfrm>
                    <a:off x="1948217" y="4067351"/>
                    <a:ext cx="36970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t</a:t>
                    </a:r>
                    <a:r>
                      <a:rPr lang="en-US" baseline="-25000" dirty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</a:t>
                    </a:r>
                    <a:endParaRPr lang="en-US" dirty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55" name="TextBox 54">
                    <a:extLst>
                      <a:ext uri="{FF2B5EF4-FFF2-40B4-BE49-F238E27FC236}">
                        <a16:creationId xmlns:a16="http://schemas.microsoft.com/office/drawing/2014/main" id="{E2A5820E-CCEC-4463-8D8B-0B3BBB432D7B}"/>
                      </a:ext>
                    </a:extLst>
                  </p:cNvPr>
                  <p:cNvSpPr txBox="1"/>
                  <p:nvPr/>
                </p:nvSpPr>
                <p:spPr>
                  <a:xfrm>
                    <a:off x="2478290" y="4079777"/>
                    <a:ext cx="36970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t</a:t>
                    </a:r>
                    <a:r>
                      <a:rPr lang="en-US" baseline="-25000" dirty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3</a:t>
                    </a:r>
                    <a:endParaRPr lang="en-US" dirty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56" name="TextBox 55">
                    <a:extLst>
                      <a:ext uri="{FF2B5EF4-FFF2-40B4-BE49-F238E27FC236}">
                        <a16:creationId xmlns:a16="http://schemas.microsoft.com/office/drawing/2014/main" id="{0DB161D0-53C5-46F3-87B7-3BCCC9FFDC8F}"/>
                      </a:ext>
                    </a:extLst>
                  </p:cNvPr>
                  <p:cNvSpPr txBox="1"/>
                  <p:nvPr/>
                </p:nvSpPr>
                <p:spPr>
                  <a:xfrm>
                    <a:off x="3008363" y="4079777"/>
                    <a:ext cx="36970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t</a:t>
                    </a:r>
                    <a:r>
                      <a:rPr lang="en-US" baseline="-25000" dirty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4</a:t>
                    </a:r>
                    <a:endParaRPr lang="en-US" dirty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grpSp>
                <p:nvGrpSpPr>
                  <p:cNvPr id="71" name="Group 70">
                    <a:extLst>
                      <a:ext uri="{FF2B5EF4-FFF2-40B4-BE49-F238E27FC236}">
                        <a16:creationId xmlns:a16="http://schemas.microsoft.com/office/drawing/2014/main" id="{A8CFDD28-9B01-4D00-A627-BA969268F877}"/>
                      </a:ext>
                    </a:extLst>
                  </p:cNvPr>
                  <p:cNvGrpSpPr/>
                  <p:nvPr/>
                </p:nvGrpSpPr>
                <p:grpSpPr>
                  <a:xfrm>
                    <a:off x="961083" y="2071474"/>
                    <a:ext cx="4767040" cy="369332"/>
                    <a:chOff x="4944817" y="1793014"/>
                    <a:chExt cx="4386019" cy="329022"/>
                  </a:xfrm>
                </p:grpSpPr>
                <p:cxnSp>
                  <p:nvCxnSpPr>
                    <p:cNvPr id="72" name="Straight Connector 71">
                      <a:extLst>
                        <a:ext uri="{FF2B5EF4-FFF2-40B4-BE49-F238E27FC236}">
                          <a16:creationId xmlns:a16="http://schemas.microsoft.com/office/drawing/2014/main" id="{164F8A1C-27DB-45E0-8FE6-EBC1352D2AC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4944817" y="1977680"/>
                      <a:ext cx="3314985" cy="18440"/>
                    </a:xfrm>
                    <a:prstGeom prst="line">
                      <a:avLst/>
                    </a:prstGeom>
                    <a:ln>
                      <a:solidFill>
                        <a:srgbClr val="00B050"/>
                      </a:solidFill>
                      <a:prstDash val="dash"/>
                    </a:ln>
                  </p:spPr>
                  <p:style>
                    <a:lnRef idx="3">
                      <a:schemeClr val="accent6"/>
                    </a:lnRef>
                    <a:fillRef idx="0">
                      <a:schemeClr val="accent6"/>
                    </a:fillRef>
                    <a:effectRef idx="2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73" name="TextBox 72">
                      <a:extLst>
                        <a:ext uri="{FF2B5EF4-FFF2-40B4-BE49-F238E27FC236}">
                          <a16:creationId xmlns:a16="http://schemas.microsoft.com/office/drawing/2014/main" id="{0679B49C-B41B-4B0F-BA5C-9A54D9AF038D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259803" y="1793014"/>
                      <a:ext cx="1071033" cy="32902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capacity</a:t>
                      </a:r>
                    </a:p>
                  </p:txBody>
                </p:sp>
              </p:grpSp>
              <p:grpSp>
                <p:nvGrpSpPr>
                  <p:cNvPr id="77" name="Group 76">
                    <a:extLst>
                      <a:ext uri="{FF2B5EF4-FFF2-40B4-BE49-F238E27FC236}">
                        <a16:creationId xmlns:a16="http://schemas.microsoft.com/office/drawing/2014/main" id="{1A4D66FB-3AD8-4D5F-9707-ED75C584ADB5}"/>
                      </a:ext>
                    </a:extLst>
                  </p:cNvPr>
                  <p:cNvGrpSpPr/>
                  <p:nvPr/>
                </p:nvGrpSpPr>
                <p:grpSpPr>
                  <a:xfrm>
                    <a:off x="104876" y="377096"/>
                    <a:ext cx="4234076" cy="4366030"/>
                    <a:chOff x="4161122" y="58393"/>
                    <a:chExt cx="3895655" cy="3889505"/>
                  </a:xfrm>
                </p:grpSpPr>
                <p:grpSp>
                  <p:nvGrpSpPr>
                    <p:cNvPr id="78" name="Group 77">
                      <a:extLst>
                        <a:ext uri="{FF2B5EF4-FFF2-40B4-BE49-F238E27FC236}">
                          <a16:creationId xmlns:a16="http://schemas.microsoft.com/office/drawing/2014/main" id="{D670B1F3-60E4-4BD0-89A2-465E7C45B08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4161122" y="58393"/>
                      <a:ext cx="3895655" cy="3204853"/>
                      <a:chOff x="2200345" y="-233841"/>
                      <a:chExt cx="3895655" cy="3204853"/>
                    </a:xfrm>
                  </p:grpSpPr>
                  <p:grpSp>
                    <p:nvGrpSpPr>
                      <p:cNvPr id="80" name="Group 79">
                        <a:extLst>
                          <a:ext uri="{FF2B5EF4-FFF2-40B4-BE49-F238E27FC236}">
                            <a16:creationId xmlns:a16="http://schemas.microsoft.com/office/drawing/2014/main" id="{4C617F3D-AA34-43D6-A64D-92D213566B56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988116" y="-233841"/>
                        <a:ext cx="3107884" cy="3204853"/>
                        <a:chOff x="2988116" y="-233841"/>
                        <a:chExt cx="3107884" cy="3204853"/>
                      </a:xfrm>
                    </p:grpSpPr>
                    <p:cxnSp>
                      <p:nvCxnSpPr>
                        <p:cNvPr id="82" name="Straight Arrow Connector 81">
                          <a:extLst>
                            <a:ext uri="{FF2B5EF4-FFF2-40B4-BE49-F238E27FC236}">
                              <a16:creationId xmlns:a16="http://schemas.microsoft.com/office/drawing/2014/main" id="{A1C9DA73-0016-42B4-8A47-0535CB39D479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3004117" y="2876692"/>
                          <a:ext cx="3091883" cy="0"/>
                        </a:xfrm>
                        <a:prstGeom prst="straightConnector1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triangle"/>
                        </a:ln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83" name="Group 82">
                          <a:extLst>
                            <a:ext uri="{FF2B5EF4-FFF2-40B4-BE49-F238E27FC236}">
                              <a16:creationId xmlns:a16="http://schemas.microsoft.com/office/drawing/2014/main" id="{4A430E96-F786-46E5-B5F5-53A1DA3AC687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2988116" y="-233841"/>
                          <a:ext cx="2041081" cy="3204853"/>
                          <a:chOff x="2988116" y="-233841"/>
                          <a:chExt cx="2041081" cy="3204853"/>
                        </a:xfrm>
                      </p:grpSpPr>
                      <p:cxnSp>
                        <p:nvCxnSpPr>
                          <p:cNvPr id="84" name="Straight Arrow Connector 83">
                            <a:extLst>
                              <a:ext uri="{FF2B5EF4-FFF2-40B4-BE49-F238E27FC236}">
                                <a16:creationId xmlns:a16="http://schemas.microsoft.com/office/drawing/2014/main" id="{1CFA75E2-9A0B-4447-9DC5-4DB5210F96F6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 flipV="1">
                            <a:off x="2988116" y="-233841"/>
                            <a:ext cx="16001" cy="3110533"/>
                          </a:xfrm>
                          <a:prstGeom prst="straightConnector1">
                            <a:avLst/>
                          </a:prstGeom>
                          <a:ln w="19050">
                            <a:solidFill>
                              <a:schemeClr val="tx1"/>
                            </a:solidFill>
                            <a:tailEnd type="triangle"/>
                          </a:ln>
                        </p:spPr>
                        <p:style>
                          <a:lnRef idx="1">
                            <a:schemeClr val="dk1"/>
                          </a:lnRef>
                          <a:fillRef idx="0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5" name="Straight Connector 84">
                            <a:extLst>
                              <a:ext uri="{FF2B5EF4-FFF2-40B4-BE49-F238E27FC236}">
                                <a16:creationId xmlns:a16="http://schemas.microsoft.com/office/drawing/2014/main" id="{8E89CF00-D2B8-45FE-85AC-DF70E21691A8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>
                            <a:off x="3544478" y="2796564"/>
                            <a:ext cx="0" cy="172879"/>
                          </a:xfrm>
                          <a:prstGeom prst="line">
                            <a:avLst/>
                          </a:prstGeom>
                          <a:ln w="1905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6" name="Straight Connector 85">
                            <a:extLst>
                              <a:ext uri="{FF2B5EF4-FFF2-40B4-BE49-F238E27FC236}">
                                <a16:creationId xmlns:a16="http://schemas.microsoft.com/office/drawing/2014/main" id="{724B1387-ECD5-473A-9CF4-516D55225107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>
                            <a:off x="4026815" y="2798133"/>
                            <a:ext cx="0" cy="172879"/>
                          </a:xfrm>
                          <a:prstGeom prst="line">
                            <a:avLst/>
                          </a:prstGeom>
                          <a:ln w="1905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7" name="Straight Connector 86">
                            <a:extLst>
                              <a:ext uri="{FF2B5EF4-FFF2-40B4-BE49-F238E27FC236}">
                                <a16:creationId xmlns:a16="http://schemas.microsoft.com/office/drawing/2014/main" id="{445B421B-F86A-4A4B-9961-CB84700DFFDB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>
                            <a:off x="4528004" y="2790277"/>
                            <a:ext cx="0" cy="172879"/>
                          </a:xfrm>
                          <a:prstGeom prst="line">
                            <a:avLst/>
                          </a:prstGeom>
                          <a:ln w="1905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8" name="Straight Connector 87">
                            <a:extLst>
                              <a:ext uri="{FF2B5EF4-FFF2-40B4-BE49-F238E27FC236}">
                                <a16:creationId xmlns:a16="http://schemas.microsoft.com/office/drawing/2014/main" id="{F0111C45-2D04-4BD8-BB41-C21AA35343C8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>
                            <a:off x="5029197" y="2791847"/>
                            <a:ext cx="0" cy="172879"/>
                          </a:xfrm>
                          <a:prstGeom prst="line">
                            <a:avLst/>
                          </a:prstGeom>
                          <a:ln w="1905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  <p:sp>
                    <p:nvSpPr>
                      <p:cNvPr id="81" name="TextBox 80">
                        <a:extLst>
                          <a:ext uri="{FF2B5EF4-FFF2-40B4-BE49-F238E27FC236}">
                            <a16:creationId xmlns:a16="http://schemas.microsoft.com/office/drawing/2014/main" id="{02032076-2E19-4683-BB4A-003E2D34DFF3}"/>
                          </a:ext>
                        </a:extLst>
                      </p:cNvPr>
                      <p:cNvSpPr txBox="1"/>
                      <p:nvPr/>
                    </p:nvSpPr>
                    <p:spPr>
                      <a:xfrm rot="16200000">
                        <a:off x="1604184" y="1053255"/>
                        <a:ext cx="1617087" cy="4247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400" dirty="0"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a:t>sent bytes</a:t>
                        </a:r>
                      </a:p>
                    </p:txBody>
                  </p:sp>
                </p:grpSp>
                <p:sp>
                  <p:nvSpPr>
                    <p:cNvPr id="79" name="TextBox 78">
                      <a:extLst>
                        <a:ext uri="{FF2B5EF4-FFF2-40B4-BE49-F238E27FC236}">
                          <a16:creationId xmlns:a16="http://schemas.microsoft.com/office/drawing/2014/main" id="{3E6938B9-C008-4C08-A200-169EF5F6DB7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259650" y="3618876"/>
                      <a:ext cx="597621" cy="32902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Time</a:t>
                      </a:r>
                    </a:p>
                  </p:txBody>
                </p:sp>
              </p:grpSp>
            </p:grpSp>
            <p:sp>
              <p:nvSpPr>
                <p:cNvPr id="140" name="TextBox 139">
                  <a:extLst>
                    <a:ext uri="{FF2B5EF4-FFF2-40B4-BE49-F238E27FC236}">
                      <a16:creationId xmlns:a16="http://schemas.microsoft.com/office/drawing/2014/main" id="{B489A589-78C8-4106-A0D8-A324E51634DE}"/>
                    </a:ext>
                  </a:extLst>
                </p:cNvPr>
                <p:cNvSpPr txBox="1"/>
                <p:nvPr/>
              </p:nvSpPr>
              <p:spPr>
                <a:xfrm>
                  <a:off x="592032" y="3655497"/>
                  <a:ext cx="26710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a</a:t>
                  </a:r>
                </a:p>
              </p:txBody>
            </p:sp>
            <p:sp>
              <p:nvSpPr>
                <p:cNvPr id="141" name="TextBox 140">
                  <a:extLst>
                    <a:ext uri="{FF2B5EF4-FFF2-40B4-BE49-F238E27FC236}">
                      <a16:creationId xmlns:a16="http://schemas.microsoft.com/office/drawing/2014/main" id="{9391832D-B4B2-4EB7-A132-7B23E6F1610B}"/>
                    </a:ext>
                  </a:extLst>
                </p:cNvPr>
                <p:cNvSpPr txBox="1"/>
                <p:nvPr/>
              </p:nvSpPr>
              <p:spPr>
                <a:xfrm>
                  <a:off x="539458" y="3256575"/>
                  <a:ext cx="42783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2a</a:t>
                  </a:r>
                </a:p>
              </p:txBody>
            </p:sp>
            <p:sp>
              <p:nvSpPr>
                <p:cNvPr id="142" name="TextBox 141">
                  <a:extLst>
                    <a:ext uri="{FF2B5EF4-FFF2-40B4-BE49-F238E27FC236}">
                      <a16:creationId xmlns:a16="http://schemas.microsoft.com/office/drawing/2014/main" id="{B7208816-C00C-433A-8D20-8D5AF490A54A}"/>
                    </a:ext>
                  </a:extLst>
                </p:cNvPr>
                <p:cNvSpPr txBox="1"/>
                <p:nvPr/>
              </p:nvSpPr>
              <p:spPr>
                <a:xfrm>
                  <a:off x="542467" y="2273036"/>
                  <a:ext cx="42783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4a</a:t>
                  </a:r>
                </a:p>
              </p:txBody>
            </p:sp>
            <p:cxnSp>
              <p:nvCxnSpPr>
                <p:cNvPr id="143" name="Straight Connector 142">
                  <a:extLst>
                    <a:ext uri="{FF2B5EF4-FFF2-40B4-BE49-F238E27FC236}">
                      <a16:creationId xmlns:a16="http://schemas.microsoft.com/office/drawing/2014/main" id="{B3A449C8-0853-44CB-93BF-C0A892556AC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978473" y="3860911"/>
                  <a:ext cx="673511" cy="10996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>
                  <a:extLst>
                    <a:ext uri="{FF2B5EF4-FFF2-40B4-BE49-F238E27FC236}">
                      <a16:creationId xmlns:a16="http://schemas.microsoft.com/office/drawing/2014/main" id="{52EB2D24-4BC9-425B-9753-69F584F05457}"/>
                    </a:ext>
                  </a:extLst>
                </p:cNvPr>
                <p:cNvCxnSpPr>
                  <a:cxnSpLocks/>
                  <a:stCxn id="131" idx="2"/>
                  <a:endCxn id="141" idx="3"/>
                </p:cNvCxnSpPr>
                <p:nvPr/>
              </p:nvCxnSpPr>
              <p:spPr>
                <a:xfrm flipH="1">
                  <a:off x="967296" y="3421161"/>
                  <a:ext cx="1057507" cy="20080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2" name="TextBox 181">
                <a:extLst>
                  <a:ext uri="{FF2B5EF4-FFF2-40B4-BE49-F238E27FC236}">
                    <a16:creationId xmlns:a16="http://schemas.microsoft.com/office/drawing/2014/main" id="{700DC1EE-51DD-49A4-8FAD-84CE2359F4A6}"/>
                  </a:ext>
                </a:extLst>
              </p:cNvPr>
              <p:cNvSpPr txBox="1"/>
              <p:nvPr/>
            </p:nvSpPr>
            <p:spPr>
              <a:xfrm>
                <a:off x="521379" y="1401607"/>
                <a:ext cx="4278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8a</a:t>
                </a:r>
              </a:p>
            </p:txBody>
          </p:sp>
          <p:cxnSp>
            <p:nvCxnSpPr>
              <p:cNvPr id="183" name="Straight Connector 182">
                <a:extLst>
                  <a:ext uri="{FF2B5EF4-FFF2-40B4-BE49-F238E27FC236}">
                    <a16:creationId xmlns:a16="http://schemas.microsoft.com/office/drawing/2014/main" id="{11E38FEC-6BD7-41D8-944F-0E4B24D9C22E}"/>
                  </a:ext>
                </a:extLst>
              </p:cNvPr>
              <p:cNvCxnSpPr>
                <a:cxnSpLocks/>
                <a:endCxn id="182" idx="3"/>
              </p:cNvCxnSpPr>
              <p:nvPr/>
            </p:nvCxnSpPr>
            <p:spPr>
              <a:xfrm flipH="1">
                <a:off x="949217" y="1572878"/>
                <a:ext cx="2251802" cy="13395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2AA2BB24-0E27-B9D5-ABA2-948ECFF1D4D6}"/>
              </a:ext>
            </a:extLst>
          </p:cNvPr>
          <p:cNvSpPr txBox="1"/>
          <p:nvPr/>
        </p:nvSpPr>
        <p:spPr>
          <a:xfrm>
            <a:off x="2113742" y="579581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itle 20">
            <a:extLst>
              <a:ext uri="{FF2B5EF4-FFF2-40B4-BE49-F238E27FC236}">
                <a16:creationId xmlns:a16="http://schemas.microsoft.com/office/drawing/2014/main" id="{7729F647-DC62-6E40-02BF-7FDBBCC14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9399" y="353638"/>
            <a:ext cx="10625594" cy="1325563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SEARCH</a:t>
            </a:r>
            <a:r>
              <a:rPr lang="en-US" dirty="0">
                <a:solidFill>
                  <a:srgbClr val="62B1F6"/>
                </a:solidFill>
              </a:rPr>
              <a:t> </a:t>
            </a:r>
            <a:r>
              <a:rPr lang="en-US" dirty="0"/>
              <a:t>–</a:t>
            </a:r>
            <a:r>
              <a:rPr lang="en-US" dirty="0">
                <a:solidFill>
                  <a:srgbClr val="62B1F6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S</a:t>
            </a:r>
            <a:r>
              <a:rPr lang="en-US" dirty="0"/>
              <a:t>low start </a:t>
            </a:r>
            <a:r>
              <a:rPr lang="en-US" b="1" dirty="0">
                <a:solidFill>
                  <a:srgbClr val="0070C0"/>
                </a:solidFill>
              </a:rPr>
              <a:t>E</a:t>
            </a:r>
            <a:r>
              <a:rPr lang="en-US" dirty="0"/>
              <a:t>xit at </a:t>
            </a:r>
            <a:r>
              <a:rPr lang="en-US" b="1" dirty="0">
                <a:solidFill>
                  <a:srgbClr val="0070C0"/>
                </a:solidFill>
              </a:rPr>
              <a:t>R</a:t>
            </a:r>
            <a:r>
              <a:rPr lang="en-US" dirty="0"/>
              <a:t>ight </a:t>
            </a:r>
            <a:r>
              <a:rPr lang="en-US" b="1" dirty="0" err="1">
                <a:solidFill>
                  <a:srgbClr val="0070C0"/>
                </a:solidFill>
              </a:rPr>
              <a:t>CH</a:t>
            </a:r>
            <a:r>
              <a:rPr lang="en-US" dirty="0" err="1"/>
              <a:t>okepoint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0BD892-C7AA-E865-E063-823517C20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04ED7-BF5B-4124-AEA3-3738A9EE3537}" type="datetime1">
              <a:rPr lang="en-US" smtClean="0"/>
              <a:t>11/5/2024</a:t>
            </a:fld>
            <a:endParaRPr lang="en-US" dirty="0"/>
          </a:p>
        </p:txBody>
      </p:sp>
      <p:sp>
        <p:nvSpPr>
          <p:cNvPr id="2" name="Slide Number Placeholder 8">
            <a:extLst>
              <a:ext uri="{FF2B5EF4-FFF2-40B4-BE49-F238E27FC236}">
                <a16:creationId xmlns:a16="http://schemas.microsoft.com/office/drawing/2014/main" id="{28D99464-3612-AA95-9557-299EDDAED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CE4A850-3FF9-4AB9-A8BE-D526BA9205D0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34528CA0-3C30-9629-ADB0-FA21CE75F7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               - Better Slow Start for TCP and QUIC</a:t>
            </a:r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6C192FF-3468-E71A-B59A-9CA4CE5B5614}"/>
              </a:ext>
            </a:extLst>
          </p:cNvPr>
          <p:cNvGrpSpPr/>
          <p:nvPr/>
        </p:nvGrpSpPr>
        <p:grpSpPr>
          <a:xfrm>
            <a:off x="6699961" y="1762066"/>
            <a:ext cx="5841236" cy="4102567"/>
            <a:chOff x="6699961" y="1762066"/>
            <a:chExt cx="5841236" cy="4102567"/>
          </a:xfrm>
        </p:grpSpPr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8EF65844-6DE1-4E2E-A60B-D746379C912D}"/>
                </a:ext>
              </a:extLst>
            </p:cNvPr>
            <p:cNvGrpSpPr/>
            <p:nvPr/>
          </p:nvGrpSpPr>
          <p:grpSpPr>
            <a:xfrm>
              <a:off x="7641032" y="3334679"/>
              <a:ext cx="4900165" cy="369332"/>
              <a:chOff x="4895763" y="5027516"/>
              <a:chExt cx="4375192" cy="302276"/>
            </a:xfrm>
          </p:grpSpPr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7E7FBF19-8D2C-4312-80DB-133BA2B5B1E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95763" y="5233515"/>
                <a:ext cx="3199828" cy="13469"/>
              </a:xfrm>
              <a:prstGeom prst="line">
                <a:avLst/>
              </a:prstGeom>
              <a:ln>
                <a:solidFill>
                  <a:srgbClr val="00B050"/>
                </a:solidFill>
                <a:prstDash val="dash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C25F3F9B-0593-493A-A1D2-8A6D66F62FBD}"/>
                  </a:ext>
                </a:extLst>
              </p:cNvPr>
              <p:cNvSpPr txBox="1"/>
              <p:nvPr/>
            </p:nvSpPr>
            <p:spPr>
              <a:xfrm>
                <a:off x="8199922" y="5027516"/>
                <a:ext cx="1071033" cy="3022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capacity</a:t>
                </a:r>
              </a:p>
            </p:txBody>
          </p:sp>
        </p:grp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2FB7A80B-EE01-4A3D-BBA7-0FB37D6B0E7D}"/>
                </a:ext>
              </a:extLst>
            </p:cNvPr>
            <p:cNvSpPr/>
            <p:nvPr/>
          </p:nvSpPr>
          <p:spPr>
            <a:xfrm>
              <a:off x="9213909" y="4449862"/>
              <a:ext cx="137239" cy="149734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D5410744-FB57-4987-BEC8-EC4DF13C3088}"/>
                </a:ext>
              </a:extLst>
            </p:cNvPr>
            <p:cNvSpPr/>
            <p:nvPr/>
          </p:nvSpPr>
          <p:spPr>
            <a:xfrm>
              <a:off x="10244330" y="3496290"/>
              <a:ext cx="137239" cy="14973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7079518D-04B5-419C-9809-19E56B8075D9}"/>
                </a:ext>
              </a:extLst>
            </p:cNvPr>
            <p:cNvSpPr txBox="1"/>
            <p:nvPr/>
          </p:nvSpPr>
          <p:spPr>
            <a:xfrm>
              <a:off x="8038926" y="5126496"/>
              <a:ext cx="3809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baseline="-25000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6F9C1EBA-3FD4-4EE4-8036-A5CA42406171}"/>
                </a:ext>
              </a:extLst>
            </p:cNvPr>
            <p:cNvSpPr txBox="1"/>
            <p:nvPr/>
          </p:nvSpPr>
          <p:spPr>
            <a:xfrm>
              <a:off x="8550321" y="5134267"/>
              <a:ext cx="3809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baseline="-25000" dirty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B407DDDD-10DA-409D-90FB-BCC432B8825E}"/>
                </a:ext>
              </a:extLst>
            </p:cNvPr>
            <p:cNvSpPr txBox="1"/>
            <p:nvPr/>
          </p:nvSpPr>
          <p:spPr>
            <a:xfrm>
              <a:off x="9096545" y="5147792"/>
              <a:ext cx="3809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baseline="-25000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4A3074BD-F9EB-4346-90EC-9EBF7018CD64}"/>
                </a:ext>
              </a:extLst>
            </p:cNvPr>
            <p:cNvSpPr txBox="1"/>
            <p:nvPr/>
          </p:nvSpPr>
          <p:spPr>
            <a:xfrm>
              <a:off x="9642769" y="5147792"/>
              <a:ext cx="3809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baseline="-25000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A263ADF1-1110-42A9-B12E-04216FC32C51}"/>
                </a:ext>
              </a:extLst>
            </p:cNvPr>
            <p:cNvSpPr txBox="1"/>
            <p:nvPr/>
          </p:nvSpPr>
          <p:spPr>
            <a:xfrm>
              <a:off x="10189670" y="5147792"/>
              <a:ext cx="3809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baseline="-25000" dirty="0"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03013098-3145-4213-A397-076FE336F285}"/>
                </a:ext>
              </a:extLst>
            </p:cNvPr>
            <p:cNvSpPr/>
            <p:nvPr/>
          </p:nvSpPr>
          <p:spPr>
            <a:xfrm>
              <a:off x="8765197" y="4554876"/>
              <a:ext cx="485664" cy="322504"/>
            </a:xfrm>
            <a:custGeom>
              <a:avLst/>
              <a:gdLst>
                <a:gd name="connsiteX0" fmla="*/ 0 w 433633"/>
                <a:gd name="connsiteY0" fmla="*/ 263950 h 263950"/>
                <a:gd name="connsiteX1" fmla="*/ 433633 w 433633"/>
                <a:gd name="connsiteY1" fmla="*/ 0 h 263950"/>
                <a:gd name="connsiteX2" fmla="*/ 433633 w 433633"/>
                <a:gd name="connsiteY2" fmla="*/ 0 h 263950"/>
                <a:gd name="connsiteX3" fmla="*/ 433633 w 433633"/>
                <a:gd name="connsiteY3" fmla="*/ 0 h 26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3633" h="263950">
                  <a:moveTo>
                    <a:pt x="0" y="263950"/>
                  </a:moveTo>
                  <a:lnTo>
                    <a:pt x="433633" y="0"/>
                  </a:lnTo>
                  <a:lnTo>
                    <a:pt x="433633" y="0"/>
                  </a:lnTo>
                  <a:lnTo>
                    <a:pt x="433633" y="0"/>
                  </a:lnTo>
                </a:path>
              </a:pathLst>
            </a:custGeom>
            <a:noFill/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540D1050-93B1-472F-8E56-521DC240383A}"/>
                </a:ext>
              </a:extLst>
            </p:cNvPr>
            <p:cNvSpPr/>
            <p:nvPr/>
          </p:nvSpPr>
          <p:spPr>
            <a:xfrm>
              <a:off x="9335323" y="3591559"/>
              <a:ext cx="484776" cy="882691"/>
            </a:xfrm>
            <a:custGeom>
              <a:avLst/>
              <a:gdLst>
                <a:gd name="connsiteX0" fmla="*/ 0 w 367646"/>
                <a:gd name="connsiteY0" fmla="*/ 292231 h 292231"/>
                <a:gd name="connsiteX1" fmla="*/ 367646 w 367646"/>
                <a:gd name="connsiteY1" fmla="*/ 0 h 292231"/>
                <a:gd name="connsiteX2" fmla="*/ 367646 w 367646"/>
                <a:gd name="connsiteY2" fmla="*/ 0 h 292231"/>
                <a:gd name="connsiteX3" fmla="*/ 367646 w 367646"/>
                <a:gd name="connsiteY3" fmla="*/ 0 h 292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7646" h="292231">
                  <a:moveTo>
                    <a:pt x="0" y="292231"/>
                  </a:moveTo>
                  <a:lnTo>
                    <a:pt x="367646" y="0"/>
                  </a:lnTo>
                  <a:lnTo>
                    <a:pt x="367646" y="0"/>
                  </a:lnTo>
                  <a:lnTo>
                    <a:pt x="367646" y="0"/>
                  </a:lnTo>
                </a:path>
              </a:pathLst>
            </a:custGeom>
            <a:noFill/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CF0AA57E-2929-4B36-A2CC-4DBDFE7815BE}"/>
                </a:ext>
              </a:extLst>
            </p:cNvPr>
            <p:cNvCxnSpPr>
              <a:cxnSpLocks/>
              <a:endCxn id="52" idx="2"/>
            </p:cNvCxnSpPr>
            <p:nvPr/>
          </p:nvCxnSpPr>
          <p:spPr>
            <a:xfrm flipV="1">
              <a:off x="9888873" y="3571157"/>
              <a:ext cx="355456" cy="15134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7EE3B4D0-4AA8-4615-BC89-2DE0A109B9AF}"/>
                </a:ext>
              </a:extLst>
            </p:cNvPr>
            <p:cNvGrpSpPr/>
            <p:nvPr/>
          </p:nvGrpSpPr>
          <p:grpSpPr>
            <a:xfrm>
              <a:off x="6699961" y="1762066"/>
              <a:ext cx="4515417" cy="4102567"/>
              <a:chOff x="4036346" y="3397852"/>
              <a:chExt cx="4174402" cy="3357707"/>
            </a:xfrm>
          </p:grpSpPr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07B29B21-D07E-4285-85C0-205FE5F4BECB}"/>
                  </a:ext>
                </a:extLst>
              </p:cNvPr>
              <p:cNvGrpSpPr/>
              <p:nvPr/>
            </p:nvGrpSpPr>
            <p:grpSpPr>
              <a:xfrm>
                <a:off x="4036346" y="3397852"/>
                <a:ext cx="4174402" cy="2861415"/>
                <a:chOff x="2075569" y="3105618"/>
                <a:chExt cx="4174402" cy="2861415"/>
              </a:xfrm>
            </p:grpSpPr>
            <p:grpSp>
              <p:nvGrpSpPr>
                <p:cNvPr id="95" name="Group 94">
                  <a:extLst>
                    <a:ext uri="{FF2B5EF4-FFF2-40B4-BE49-F238E27FC236}">
                      <a16:creationId xmlns:a16="http://schemas.microsoft.com/office/drawing/2014/main" id="{3E7C4B01-EDE4-4E31-B9AA-401C4FC02D47}"/>
                    </a:ext>
                  </a:extLst>
                </p:cNvPr>
                <p:cNvGrpSpPr/>
                <p:nvPr/>
              </p:nvGrpSpPr>
              <p:grpSpPr>
                <a:xfrm>
                  <a:off x="2921746" y="3105618"/>
                  <a:ext cx="3328225" cy="2861415"/>
                  <a:chOff x="2990877" y="109597"/>
                  <a:chExt cx="3328225" cy="2861415"/>
                </a:xfrm>
              </p:grpSpPr>
              <p:cxnSp>
                <p:nvCxnSpPr>
                  <p:cNvPr id="97" name="Straight Arrow Connector 96">
                    <a:extLst>
                      <a:ext uri="{FF2B5EF4-FFF2-40B4-BE49-F238E27FC236}">
                        <a16:creationId xmlns:a16="http://schemas.microsoft.com/office/drawing/2014/main" id="{700B0A2C-089B-4660-AA7E-42109C91A82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3004117" y="2876691"/>
                    <a:ext cx="3314985" cy="1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8" name="Group 97">
                    <a:extLst>
                      <a:ext uri="{FF2B5EF4-FFF2-40B4-BE49-F238E27FC236}">
                        <a16:creationId xmlns:a16="http://schemas.microsoft.com/office/drawing/2014/main" id="{BD86DBB3-5C4D-41CF-8056-4BFC1C44CB9D}"/>
                      </a:ext>
                    </a:extLst>
                  </p:cNvPr>
                  <p:cNvGrpSpPr/>
                  <p:nvPr/>
                </p:nvGrpSpPr>
                <p:grpSpPr>
                  <a:xfrm>
                    <a:off x="2990877" y="109597"/>
                    <a:ext cx="2473521" cy="2861415"/>
                    <a:chOff x="2990877" y="109597"/>
                    <a:chExt cx="2473521" cy="2861415"/>
                  </a:xfrm>
                </p:grpSpPr>
                <p:cxnSp>
                  <p:nvCxnSpPr>
                    <p:cNvPr id="99" name="Straight Arrow Connector 98">
                      <a:extLst>
                        <a:ext uri="{FF2B5EF4-FFF2-40B4-BE49-F238E27FC236}">
                          <a16:creationId xmlns:a16="http://schemas.microsoft.com/office/drawing/2014/main" id="{D3AEE20E-86DC-4432-A6D4-D9129094889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2990877" y="109597"/>
                      <a:ext cx="13239" cy="2767097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" name="Straight Connector 99">
                      <a:extLst>
                        <a:ext uri="{FF2B5EF4-FFF2-40B4-BE49-F238E27FC236}">
                          <a16:creationId xmlns:a16="http://schemas.microsoft.com/office/drawing/2014/main" id="{79BA0C82-A06B-4149-AA6C-B2688CF4F8A5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3544478" y="2796564"/>
                      <a:ext cx="0" cy="172879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1" name="Straight Connector 100">
                      <a:extLst>
                        <a:ext uri="{FF2B5EF4-FFF2-40B4-BE49-F238E27FC236}">
                          <a16:creationId xmlns:a16="http://schemas.microsoft.com/office/drawing/2014/main" id="{EFB9776A-7002-4EB2-BA8A-12F4CD52C8A2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4026815" y="2798133"/>
                      <a:ext cx="0" cy="172879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" name="Straight Connector 101">
                      <a:extLst>
                        <a:ext uri="{FF2B5EF4-FFF2-40B4-BE49-F238E27FC236}">
                          <a16:creationId xmlns:a16="http://schemas.microsoft.com/office/drawing/2014/main" id="{44841561-8F7B-493A-8B44-2ACC290C2355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4528004" y="2790277"/>
                      <a:ext cx="0" cy="172879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" name="Straight Connector 102">
                      <a:extLst>
                        <a:ext uri="{FF2B5EF4-FFF2-40B4-BE49-F238E27FC236}">
                          <a16:creationId xmlns:a16="http://schemas.microsoft.com/office/drawing/2014/main" id="{A5A23D26-416B-4C3F-B454-6CA24290B0D9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029197" y="2791847"/>
                      <a:ext cx="0" cy="172879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" name="Straight Connector 103">
                      <a:extLst>
                        <a:ext uri="{FF2B5EF4-FFF2-40B4-BE49-F238E27FC236}">
                          <a16:creationId xmlns:a16="http://schemas.microsoft.com/office/drawing/2014/main" id="{53921E1F-CC19-4A72-B586-A88BE1BAE17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464398" y="2790277"/>
                      <a:ext cx="0" cy="176017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9A94AA17-B055-4FA0-949E-3884AF4497EC}"/>
                    </a:ext>
                  </a:extLst>
                </p:cNvPr>
                <p:cNvSpPr txBox="1"/>
                <p:nvPr/>
              </p:nvSpPr>
              <p:spPr>
                <a:xfrm rot="16200000" flipH="1">
                  <a:off x="1293639" y="4124791"/>
                  <a:ext cx="1990659" cy="4267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delivered bytes</a:t>
                  </a:r>
                </a:p>
              </p:txBody>
            </p:sp>
          </p:grp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52861A72-D7C7-425B-8D65-2EC8D6A5EAA1}"/>
                  </a:ext>
                </a:extLst>
              </p:cNvPr>
              <p:cNvSpPr txBox="1"/>
              <p:nvPr/>
            </p:nvSpPr>
            <p:spPr>
              <a:xfrm>
                <a:off x="6325412" y="6453283"/>
                <a:ext cx="600482" cy="3022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Time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5BF55E8-C270-464A-9DC5-BECF9D221798}"/>
                </a:ext>
              </a:extLst>
            </p:cNvPr>
            <p:cNvCxnSpPr>
              <a:cxnSpLocks/>
              <a:stCxn id="50" idx="2"/>
            </p:cNvCxnSpPr>
            <p:nvPr/>
          </p:nvCxnSpPr>
          <p:spPr>
            <a:xfrm flipH="1">
              <a:off x="7593598" y="4925940"/>
              <a:ext cx="1047609" cy="967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4AA892DF-3A12-4228-888E-F3ECF4DA4B10}"/>
                </a:ext>
              </a:extLst>
            </p:cNvPr>
            <p:cNvCxnSpPr>
              <a:cxnSpLocks/>
              <a:stCxn id="51" idx="2"/>
            </p:cNvCxnSpPr>
            <p:nvPr/>
          </p:nvCxnSpPr>
          <p:spPr>
            <a:xfrm flipH="1">
              <a:off x="7634490" y="4524729"/>
              <a:ext cx="1579420" cy="389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F0107C3-0B4B-4B69-B3E5-106717436B6C}"/>
                </a:ext>
              </a:extLst>
            </p:cNvPr>
            <p:cNvSpPr txBox="1"/>
            <p:nvPr/>
          </p:nvSpPr>
          <p:spPr>
            <a:xfrm>
              <a:off x="7322804" y="4734709"/>
              <a:ext cx="2671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83D437F1-04B0-49C1-8476-1FD5884F10F5}"/>
                </a:ext>
              </a:extLst>
            </p:cNvPr>
            <p:cNvSpPr/>
            <p:nvPr/>
          </p:nvSpPr>
          <p:spPr>
            <a:xfrm>
              <a:off x="8641206" y="4851073"/>
              <a:ext cx="137239" cy="149734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C78FC4F3-4090-402A-908B-778721DFD2D5}"/>
                </a:ext>
              </a:extLst>
            </p:cNvPr>
            <p:cNvSpPr/>
            <p:nvPr/>
          </p:nvSpPr>
          <p:spPr>
            <a:xfrm>
              <a:off x="9211590" y="4448118"/>
              <a:ext cx="155605" cy="154543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438F85A8-C020-4CB1-9885-F5763A243B6E}"/>
                </a:ext>
              </a:extLst>
            </p:cNvPr>
            <p:cNvSpPr/>
            <p:nvPr/>
          </p:nvSpPr>
          <p:spPr>
            <a:xfrm>
              <a:off x="8627029" y="4851073"/>
              <a:ext cx="155605" cy="154543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4C803ED3-319C-4614-83F3-4C6AEDB93CD3}"/>
                </a:ext>
              </a:extLst>
            </p:cNvPr>
            <p:cNvSpPr/>
            <p:nvPr/>
          </p:nvSpPr>
          <p:spPr>
            <a:xfrm>
              <a:off x="9772024" y="3515103"/>
              <a:ext cx="137239" cy="149734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1CD22118-7DAD-4C7F-921F-32ED36890C79}"/>
                </a:ext>
              </a:extLst>
            </p:cNvPr>
            <p:cNvSpPr/>
            <p:nvPr/>
          </p:nvSpPr>
          <p:spPr>
            <a:xfrm>
              <a:off x="9760801" y="3512688"/>
              <a:ext cx="155605" cy="154543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88E1923-BF07-F5A4-9040-F5D0F4AC9275}"/>
                </a:ext>
              </a:extLst>
            </p:cNvPr>
            <p:cNvSpPr txBox="1"/>
            <p:nvPr/>
          </p:nvSpPr>
          <p:spPr>
            <a:xfrm>
              <a:off x="7242439" y="4324143"/>
              <a:ext cx="4278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2a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0A73588-DC1B-7B38-589D-8FB717884173}"/>
                </a:ext>
              </a:extLst>
            </p:cNvPr>
            <p:cNvSpPr txBox="1"/>
            <p:nvPr/>
          </p:nvSpPr>
          <p:spPr>
            <a:xfrm>
              <a:off x="7242439" y="3408810"/>
              <a:ext cx="4278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4a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A9BFA64-FB65-DB61-474E-50CECB8FF5B2}"/>
                </a:ext>
              </a:extLst>
            </p:cNvPr>
            <p:cNvSpPr txBox="1"/>
            <p:nvPr/>
          </p:nvSpPr>
          <p:spPr>
            <a:xfrm>
              <a:off x="7222185" y="2113965"/>
              <a:ext cx="4278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8a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87F224A-50BA-D0AB-2BB3-174EAF9852C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50023" y="2285236"/>
              <a:ext cx="2251802" cy="1339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0565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1.85185E-6 L 0.51289 -0.0034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99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Oval 50">
            <a:extLst>
              <a:ext uri="{FF2B5EF4-FFF2-40B4-BE49-F238E27FC236}">
                <a16:creationId xmlns:a16="http://schemas.microsoft.com/office/drawing/2014/main" id="{2FB7A80B-EE01-4A3D-BBA7-0FB37D6B0E7D}"/>
              </a:ext>
            </a:extLst>
          </p:cNvPr>
          <p:cNvSpPr/>
          <p:nvPr/>
        </p:nvSpPr>
        <p:spPr>
          <a:xfrm>
            <a:off x="9213909" y="4449862"/>
            <a:ext cx="137239" cy="14973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D5410744-FB57-4987-BEC8-EC4DF13C3088}"/>
              </a:ext>
            </a:extLst>
          </p:cNvPr>
          <p:cNvSpPr/>
          <p:nvPr/>
        </p:nvSpPr>
        <p:spPr>
          <a:xfrm>
            <a:off x="10244330" y="3496290"/>
            <a:ext cx="137239" cy="14973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079518D-04B5-419C-9809-19E56B8075D9}"/>
              </a:ext>
            </a:extLst>
          </p:cNvPr>
          <p:cNvSpPr txBox="1"/>
          <p:nvPr/>
        </p:nvSpPr>
        <p:spPr>
          <a:xfrm>
            <a:off x="8038926" y="5126496"/>
            <a:ext cx="380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F9C1EBA-3FD4-4EE4-8036-A5CA42406171}"/>
              </a:ext>
            </a:extLst>
          </p:cNvPr>
          <p:cNvSpPr txBox="1"/>
          <p:nvPr/>
        </p:nvSpPr>
        <p:spPr>
          <a:xfrm>
            <a:off x="8550321" y="5134267"/>
            <a:ext cx="380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407DDDD-10DA-409D-90FB-BCC432B8825E}"/>
              </a:ext>
            </a:extLst>
          </p:cNvPr>
          <p:cNvSpPr txBox="1"/>
          <p:nvPr/>
        </p:nvSpPr>
        <p:spPr>
          <a:xfrm>
            <a:off x="9096545" y="5147792"/>
            <a:ext cx="380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A3074BD-F9EB-4346-90EC-9EBF7018CD64}"/>
              </a:ext>
            </a:extLst>
          </p:cNvPr>
          <p:cNvSpPr txBox="1"/>
          <p:nvPr/>
        </p:nvSpPr>
        <p:spPr>
          <a:xfrm>
            <a:off x="9642769" y="5147792"/>
            <a:ext cx="380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263ADF1-1110-42A9-B12E-04216FC32C51}"/>
              </a:ext>
            </a:extLst>
          </p:cNvPr>
          <p:cNvSpPr txBox="1"/>
          <p:nvPr/>
        </p:nvSpPr>
        <p:spPr>
          <a:xfrm>
            <a:off x="10189670" y="5147792"/>
            <a:ext cx="380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03013098-3145-4213-A397-076FE336F285}"/>
              </a:ext>
            </a:extLst>
          </p:cNvPr>
          <p:cNvSpPr/>
          <p:nvPr/>
        </p:nvSpPr>
        <p:spPr>
          <a:xfrm>
            <a:off x="8765197" y="4554876"/>
            <a:ext cx="485664" cy="322504"/>
          </a:xfrm>
          <a:custGeom>
            <a:avLst/>
            <a:gdLst>
              <a:gd name="connsiteX0" fmla="*/ 0 w 433633"/>
              <a:gd name="connsiteY0" fmla="*/ 263950 h 263950"/>
              <a:gd name="connsiteX1" fmla="*/ 433633 w 433633"/>
              <a:gd name="connsiteY1" fmla="*/ 0 h 263950"/>
              <a:gd name="connsiteX2" fmla="*/ 433633 w 433633"/>
              <a:gd name="connsiteY2" fmla="*/ 0 h 263950"/>
              <a:gd name="connsiteX3" fmla="*/ 433633 w 433633"/>
              <a:gd name="connsiteY3" fmla="*/ 0 h 26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633" h="263950">
                <a:moveTo>
                  <a:pt x="0" y="263950"/>
                </a:moveTo>
                <a:lnTo>
                  <a:pt x="433633" y="0"/>
                </a:lnTo>
                <a:lnTo>
                  <a:pt x="433633" y="0"/>
                </a:lnTo>
                <a:lnTo>
                  <a:pt x="433633" y="0"/>
                </a:lnTo>
              </a:path>
            </a:pathLst>
          </a:cu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Freeform: Shape 68">
            <a:extLst>
              <a:ext uri="{FF2B5EF4-FFF2-40B4-BE49-F238E27FC236}">
                <a16:creationId xmlns:a16="http://schemas.microsoft.com/office/drawing/2014/main" id="{540D1050-93B1-472F-8E56-521DC240383A}"/>
              </a:ext>
            </a:extLst>
          </p:cNvPr>
          <p:cNvSpPr/>
          <p:nvPr/>
        </p:nvSpPr>
        <p:spPr>
          <a:xfrm>
            <a:off x="9335323" y="3591559"/>
            <a:ext cx="484776" cy="882691"/>
          </a:xfrm>
          <a:custGeom>
            <a:avLst/>
            <a:gdLst>
              <a:gd name="connsiteX0" fmla="*/ 0 w 367646"/>
              <a:gd name="connsiteY0" fmla="*/ 292231 h 292231"/>
              <a:gd name="connsiteX1" fmla="*/ 367646 w 367646"/>
              <a:gd name="connsiteY1" fmla="*/ 0 h 292231"/>
              <a:gd name="connsiteX2" fmla="*/ 367646 w 367646"/>
              <a:gd name="connsiteY2" fmla="*/ 0 h 292231"/>
              <a:gd name="connsiteX3" fmla="*/ 367646 w 367646"/>
              <a:gd name="connsiteY3" fmla="*/ 0 h 292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646" h="292231">
                <a:moveTo>
                  <a:pt x="0" y="292231"/>
                </a:moveTo>
                <a:lnTo>
                  <a:pt x="367646" y="0"/>
                </a:lnTo>
                <a:lnTo>
                  <a:pt x="367646" y="0"/>
                </a:lnTo>
                <a:lnTo>
                  <a:pt x="367646" y="0"/>
                </a:lnTo>
              </a:path>
            </a:pathLst>
          </a:cu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CF0AA57E-2929-4B36-A2CC-4DBDFE7815BE}"/>
              </a:ext>
            </a:extLst>
          </p:cNvPr>
          <p:cNvCxnSpPr>
            <a:cxnSpLocks/>
            <a:endCxn id="52" idx="2"/>
          </p:cNvCxnSpPr>
          <p:nvPr/>
        </p:nvCxnSpPr>
        <p:spPr>
          <a:xfrm flipV="1">
            <a:off x="9888873" y="3571157"/>
            <a:ext cx="355456" cy="1513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oup 73">
            <a:extLst>
              <a:ext uri="{FF2B5EF4-FFF2-40B4-BE49-F238E27FC236}">
                <a16:creationId xmlns:a16="http://schemas.microsoft.com/office/drawing/2014/main" id="{8EF65844-6DE1-4E2E-A60B-D746379C912D}"/>
              </a:ext>
            </a:extLst>
          </p:cNvPr>
          <p:cNvGrpSpPr/>
          <p:nvPr/>
        </p:nvGrpSpPr>
        <p:grpSpPr>
          <a:xfrm>
            <a:off x="7641032" y="3334679"/>
            <a:ext cx="4900165" cy="369332"/>
            <a:chOff x="4895763" y="5027516"/>
            <a:chExt cx="4375192" cy="302276"/>
          </a:xfrm>
        </p:grpSpPr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7E7FBF19-8D2C-4312-80DB-133BA2B5B1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95763" y="5233515"/>
              <a:ext cx="3199828" cy="13469"/>
            </a:xfrm>
            <a:prstGeom prst="line">
              <a:avLst/>
            </a:prstGeom>
            <a:ln>
              <a:solidFill>
                <a:srgbClr val="00B050"/>
              </a:solidFill>
              <a:prstDash val="dash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C25F3F9B-0593-493A-A1D2-8A6D66F62FBD}"/>
                </a:ext>
              </a:extLst>
            </p:cNvPr>
            <p:cNvSpPr txBox="1"/>
            <p:nvPr/>
          </p:nvSpPr>
          <p:spPr>
            <a:xfrm>
              <a:off x="8199922" y="5027516"/>
              <a:ext cx="1071033" cy="302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capacity</a:t>
              </a: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7EE3B4D0-4AA8-4615-BC89-2DE0A109B9AF}"/>
              </a:ext>
            </a:extLst>
          </p:cNvPr>
          <p:cNvGrpSpPr/>
          <p:nvPr/>
        </p:nvGrpSpPr>
        <p:grpSpPr>
          <a:xfrm>
            <a:off x="6699961" y="1762066"/>
            <a:ext cx="4515417" cy="4102567"/>
            <a:chOff x="4036346" y="3397852"/>
            <a:chExt cx="4174402" cy="3357707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07B29B21-D07E-4285-85C0-205FE5F4BECB}"/>
                </a:ext>
              </a:extLst>
            </p:cNvPr>
            <p:cNvGrpSpPr/>
            <p:nvPr/>
          </p:nvGrpSpPr>
          <p:grpSpPr>
            <a:xfrm>
              <a:off x="4036346" y="3397852"/>
              <a:ext cx="4174402" cy="2861415"/>
              <a:chOff x="2075569" y="3105618"/>
              <a:chExt cx="4174402" cy="2861415"/>
            </a:xfrm>
          </p:grpSpPr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3E7C4B01-EDE4-4E31-B9AA-401C4FC02D47}"/>
                  </a:ext>
                </a:extLst>
              </p:cNvPr>
              <p:cNvGrpSpPr/>
              <p:nvPr/>
            </p:nvGrpSpPr>
            <p:grpSpPr>
              <a:xfrm>
                <a:off x="2921746" y="3105618"/>
                <a:ext cx="3328225" cy="2861415"/>
                <a:chOff x="2990877" y="109597"/>
                <a:chExt cx="3328225" cy="2861415"/>
              </a:xfrm>
            </p:grpSpPr>
            <p:cxnSp>
              <p:nvCxnSpPr>
                <p:cNvPr id="97" name="Straight Arrow Connector 96">
                  <a:extLst>
                    <a:ext uri="{FF2B5EF4-FFF2-40B4-BE49-F238E27FC236}">
                      <a16:creationId xmlns:a16="http://schemas.microsoft.com/office/drawing/2014/main" id="{700B0A2C-089B-4660-AA7E-42109C91A82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004117" y="2876691"/>
                  <a:ext cx="3314985" cy="1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98" name="Group 97">
                  <a:extLst>
                    <a:ext uri="{FF2B5EF4-FFF2-40B4-BE49-F238E27FC236}">
                      <a16:creationId xmlns:a16="http://schemas.microsoft.com/office/drawing/2014/main" id="{BD86DBB3-5C4D-41CF-8056-4BFC1C44CB9D}"/>
                    </a:ext>
                  </a:extLst>
                </p:cNvPr>
                <p:cNvGrpSpPr/>
                <p:nvPr/>
              </p:nvGrpSpPr>
              <p:grpSpPr>
                <a:xfrm>
                  <a:off x="2990877" y="109597"/>
                  <a:ext cx="2473521" cy="2861415"/>
                  <a:chOff x="2990877" y="109597"/>
                  <a:chExt cx="2473521" cy="2861415"/>
                </a:xfrm>
              </p:grpSpPr>
              <p:cxnSp>
                <p:nvCxnSpPr>
                  <p:cNvPr id="99" name="Straight Arrow Connector 98">
                    <a:extLst>
                      <a:ext uri="{FF2B5EF4-FFF2-40B4-BE49-F238E27FC236}">
                        <a16:creationId xmlns:a16="http://schemas.microsoft.com/office/drawing/2014/main" id="{D3AEE20E-86DC-4432-A6D4-D9129094889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2990877" y="109597"/>
                    <a:ext cx="13239" cy="2767097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0" name="Straight Connector 99">
                    <a:extLst>
                      <a:ext uri="{FF2B5EF4-FFF2-40B4-BE49-F238E27FC236}">
                        <a16:creationId xmlns:a16="http://schemas.microsoft.com/office/drawing/2014/main" id="{79BA0C82-A06B-4149-AA6C-B2688CF4F8A5}"/>
                      </a:ext>
                    </a:extLst>
                  </p:cNvPr>
                  <p:cNvCxnSpPr/>
                  <p:nvPr/>
                </p:nvCxnSpPr>
                <p:spPr>
                  <a:xfrm>
                    <a:off x="3544478" y="2796564"/>
                    <a:ext cx="0" cy="172879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" name="Straight Connector 100">
                    <a:extLst>
                      <a:ext uri="{FF2B5EF4-FFF2-40B4-BE49-F238E27FC236}">
                        <a16:creationId xmlns:a16="http://schemas.microsoft.com/office/drawing/2014/main" id="{EFB9776A-7002-4EB2-BA8A-12F4CD52C8A2}"/>
                      </a:ext>
                    </a:extLst>
                  </p:cNvPr>
                  <p:cNvCxnSpPr/>
                  <p:nvPr/>
                </p:nvCxnSpPr>
                <p:spPr>
                  <a:xfrm>
                    <a:off x="4026815" y="2798133"/>
                    <a:ext cx="0" cy="172879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" name="Straight Connector 101">
                    <a:extLst>
                      <a:ext uri="{FF2B5EF4-FFF2-40B4-BE49-F238E27FC236}">
                        <a16:creationId xmlns:a16="http://schemas.microsoft.com/office/drawing/2014/main" id="{44841561-8F7B-493A-8B44-2ACC290C2355}"/>
                      </a:ext>
                    </a:extLst>
                  </p:cNvPr>
                  <p:cNvCxnSpPr/>
                  <p:nvPr/>
                </p:nvCxnSpPr>
                <p:spPr>
                  <a:xfrm>
                    <a:off x="4528004" y="2790277"/>
                    <a:ext cx="0" cy="172879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Straight Connector 102">
                    <a:extLst>
                      <a:ext uri="{FF2B5EF4-FFF2-40B4-BE49-F238E27FC236}">
                        <a16:creationId xmlns:a16="http://schemas.microsoft.com/office/drawing/2014/main" id="{A5A23D26-416B-4C3F-B454-6CA24290B0D9}"/>
                      </a:ext>
                    </a:extLst>
                  </p:cNvPr>
                  <p:cNvCxnSpPr/>
                  <p:nvPr/>
                </p:nvCxnSpPr>
                <p:spPr>
                  <a:xfrm>
                    <a:off x="5029197" y="2791847"/>
                    <a:ext cx="0" cy="172879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Straight Connector 103">
                    <a:extLst>
                      <a:ext uri="{FF2B5EF4-FFF2-40B4-BE49-F238E27FC236}">
                        <a16:creationId xmlns:a16="http://schemas.microsoft.com/office/drawing/2014/main" id="{53921E1F-CC19-4A72-B586-A88BE1BAE17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464398" y="2790277"/>
                    <a:ext cx="0" cy="176017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9A94AA17-B055-4FA0-949E-3884AF4497EC}"/>
                  </a:ext>
                </a:extLst>
              </p:cNvPr>
              <p:cNvSpPr txBox="1"/>
              <p:nvPr/>
            </p:nvSpPr>
            <p:spPr>
              <a:xfrm rot="16200000" flipH="1">
                <a:off x="1319022" y="4150173"/>
                <a:ext cx="1939893" cy="4267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delivered bytes</a:t>
                </a:r>
              </a:p>
            </p:txBody>
          </p:sp>
        </p:grp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52861A72-D7C7-425B-8D65-2EC8D6A5EAA1}"/>
                </a:ext>
              </a:extLst>
            </p:cNvPr>
            <p:cNvSpPr txBox="1"/>
            <p:nvPr/>
          </p:nvSpPr>
          <p:spPr>
            <a:xfrm>
              <a:off x="6325412" y="6453283"/>
              <a:ext cx="600482" cy="3022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Time</a:t>
              </a:r>
            </a:p>
          </p:txBody>
        </p:sp>
      </p:grp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5BF55E8-C270-464A-9DC5-BECF9D221798}"/>
              </a:ext>
            </a:extLst>
          </p:cNvPr>
          <p:cNvCxnSpPr>
            <a:cxnSpLocks/>
            <a:stCxn id="50" idx="2"/>
          </p:cNvCxnSpPr>
          <p:nvPr/>
        </p:nvCxnSpPr>
        <p:spPr>
          <a:xfrm flipH="1">
            <a:off x="7593598" y="4925940"/>
            <a:ext cx="1047609" cy="9677"/>
          </a:xfrm>
          <a:prstGeom prst="line">
            <a:avLst/>
          </a:prstGeom>
          <a:ln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4AA892DF-3A12-4228-888E-F3ECF4DA4B10}"/>
              </a:ext>
            </a:extLst>
          </p:cNvPr>
          <p:cNvCxnSpPr>
            <a:cxnSpLocks/>
            <a:stCxn id="51" idx="2"/>
          </p:cNvCxnSpPr>
          <p:nvPr/>
        </p:nvCxnSpPr>
        <p:spPr>
          <a:xfrm flipH="1">
            <a:off x="7634490" y="4524729"/>
            <a:ext cx="1579420" cy="3898"/>
          </a:xfrm>
          <a:prstGeom prst="line">
            <a:avLst/>
          </a:prstGeom>
          <a:ln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ED167FC0-64E7-4230-B161-C27C1C4F6404}"/>
              </a:ext>
            </a:extLst>
          </p:cNvPr>
          <p:cNvSpPr txBox="1"/>
          <p:nvPr/>
        </p:nvSpPr>
        <p:spPr>
          <a:xfrm>
            <a:off x="7242439" y="4324143"/>
            <a:ext cx="427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2a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8111F61C-4B98-42C5-9A41-587E3F2A3934}"/>
              </a:ext>
            </a:extLst>
          </p:cNvPr>
          <p:cNvSpPr txBox="1"/>
          <p:nvPr/>
        </p:nvSpPr>
        <p:spPr>
          <a:xfrm>
            <a:off x="7242439" y="3408810"/>
            <a:ext cx="427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4a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DB8DA3F-DC37-4A88-9D73-5C4308E1931A}"/>
              </a:ext>
            </a:extLst>
          </p:cNvPr>
          <p:cNvCxnSpPr>
            <a:cxnSpLocks/>
            <a:stCxn id="50" idx="0"/>
          </p:cNvCxnSpPr>
          <p:nvPr/>
        </p:nvCxnSpPr>
        <p:spPr>
          <a:xfrm flipV="1">
            <a:off x="8709826" y="4519940"/>
            <a:ext cx="3913" cy="331133"/>
          </a:xfrm>
          <a:prstGeom prst="line">
            <a:avLst/>
          </a:prstGeom>
          <a:ln w="952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C7664ADD-038A-4A69-BABA-3789F1A6EA41}"/>
              </a:ext>
            </a:extLst>
          </p:cNvPr>
          <p:cNvCxnSpPr>
            <a:cxnSpLocks/>
          </p:cNvCxnSpPr>
          <p:nvPr/>
        </p:nvCxnSpPr>
        <p:spPr>
          <a:xfrm flipV="1">
            <a:off x="9287815" y="3529183"/>
            <a:ext cx="16657" cy="921261"/>
          </a:xfrm>
          <a:prstGeom prst="line">
            <a:avLst/>
          </a:prstGeom>
          <a:ln w="952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>
            <a:extLst>
              <a:ext uri="{FF2B5EF4-FFF2-40B4-BE49-F238E27FC236}">
                <a16:creationId xmlns:a16="http://schemas.microsoft.com/office/drawing/2014/main" id="{83D437F1-04B0-49C1-8476-1FD5884F10F5}"/>
              </a:ext>
            </a:extLst>
          </p:cNvPr>
          <p:cNvSpPr/>
          <p:nvPr/>
        </p:nvSpPr>
        <p:spPr>
          <a:xfrm>
            <a:off x="8641206" y="4851073"/>
            <a:ext cx="137239" cy="14973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C78FC4F3-4090-402A-908B-778721DFD2D5}"/>
              </a:ext>
            </a:extLst>
          </p:cNvPr>
          <p:cNvSpPr/>
          <p:nvPr/>
        </p:nvSpPr>
        <p:spPr>
          <a:xfrm>
            <a:off x="9211590" y="4448118"/>
            <a:ext cx="155605" cy="15454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438F85A8-C020-4CB1-9885-F5763A243B6E}"/>
              </a:ext>
            </a:extLst>
          </p:cNvPr>
          <p:cNvSpPr/>
          <p:nvPr/>
        </p:nvSpPr>
        <p:spPr>
          <a:xfrm>
            <a:off x="8627029" y="4851073"/>
            <a:ext cx="155605" cy="15454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4C803ED3-319C-4614-83F3-4C6AEDB93CD3}"/>
              </a:ext>
            </a:extLst>
          </p:cNvPr>
          <p:cNvSpPr/>
          <p:nvPr/>
        </p:nvSpPr>
        <p:spPr>
          <a:xfrm>
            <a:off x="9772024" y="3515103"/>
            <a:ext cx="137239" cy="14973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1CD22118-7DAD-4C7F-921F-32ED36890C79}"/>
              </a:ext>
            </a:extLst>
          </p:cNvPr>
          <p:cNvSpPr/>
          <p:nvPr/>
        </p:nvSpPr>
        <p:spPr>
          <a:xfrm>
            <a:off x="9760801" y="3512688"/>
            <a:ext cx="155605" cy="15454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3F10351E-4F43-474E-8BE1-01EE2C318CB4}"/>
              </a:ext>
            </a:extLst>
          </p:cNvPr>
          <p:cNvSpPr txBox="1"/>
          <p:nvPr/>
        </p:nvSpPr>
        <p:spPr>
          <a:xfrm>
            <a:off x="7222185" y="2113965"/>
            <a:ext cx="427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8a</a:t>
            </a:r>
          </a:p>
        </p:txBody>
      </p: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3C949C87-08CF-4EB9-AEA8-32FFCA595F97}"/>
              </a:ext>
            </a:extLst>
          </p:cNvPr>
          <p:cNvCxnSpPr>
            <a:cxnSpLocks/>
            <a:endCxn id="184" idx="3"/>
          </p:cNvCxnSpPr>
          <p:nvPr/>
        </p:nvCxnSpPr>
        <p:spPr>
          <a:xfrm flipH="1">
            <a:off x="7650023" y="2285236"/>
            <a:ext cx="2251802" cy="13395"/>
          </a:xfrm>
          <a:prstGeom prst="line">
            <a:avLst/>
          </a:prstGeom>
          <a:ln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B08E2D0C-61AF-4F01-8E0E-C8C44D6A7772}"/>
              </a:ext>
            </a:extLst>
          </p:cNvPr>
          <p:cNvCxnSpPr>
            <a:cxnSpLocks/>
          </p:cNvCxnSpPr>
          <p:nvPr/>
        </p:nvCxnSpPr>
        <p:spPr>
          <a:xfrm flipV="1">
            <a:off x="9837205" y="2269954"/>
            <a:ext cx="0" cy="1245147"/>
          </a:xfrm>
          <a:prstGeom prst="line">
            <a:avLst/>
          </a:prstGeom>
          <a:ln w="952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>
            <a:extLst>
              <a:ext uri="{FF2B5EF4-FFF2-40B4-BE49-F238E27FC236}">
                <a16:creationId xmlns:a16="http://schemas.microsoft.com/office/drawing/2014/main" id="{4A7870C4-8162-47F6-83C6-3F546C0CF12E}"/>
              </a:ext>
            </a:extLst>
          </p:cNvPr>
          <p:cNvSpPr/>
          <p:nvPr/>
        </p:nvSpPr>
        <p:spPr>
          <a:xfrm>
            <a:off x="9140447" y="3219369"/>
            <a:ext cx="311948" cy="1560385"/>
          </a:xfrm>
          <a:prstGeom prst="ellipse">
            <a:avLst/>
          </a:prstGeom>
          <a:noFill/>
          <a:ln w="38100">
            <a:solidFill>
              <a:srgbClr val="FF00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BB24-0E27-B9D5-ABA2-948ECFF1D4D6}"/>
              </a:ext>
            </a:extLst>
          </p:cNvPr>
          <p:cNvSpPr txBox="1"/>
          <p:nvPr/>
        </p:nvSpPr>
        <p:spPr>
          <a:xfrm>
            <a:off x="2113742" y="579581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itle 20">
            <a:extLst>
              <a:ext uri="{FF2B5EF4-FFF2-40B4-BE49-F238E27FC236}">
                <a16:creationId xmlns:a16="http://schemas.microsoft.com/office/drawing/2014/main" id="{7729F647-DC62-6E40-02BF-7FDBBCC14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9399" y="353638"/>
            <a:ext cx="10625594" cy="1325563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SEARCH</a:t>
            </a:r>
            <a:r>
              <a:rPr lang="en-US" dirty="0">
                <a:solidFill>
                  <a:srgbClr val="62B1F6"/>
                </a:solidFill>
              </a:rPr>
              <a:t> </a:t>
            </a:r>
            <a:r>
              <a:rPr lang="en-US" dirty="0"/>
              <a:t>–</a:t>
            </a:r>
            <a:r>
              <a:rPr lang="en-US" dirty="0">
                <a:solidFill>
                  <a:srgbClr val="62B1F6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S</a:t>
            </a:r>
            <a:r>
              <a:rPr lang="en-US" dirty="0"/>
              <a:t>low start </a:t>
            </a:r>
            <a:r>
              <a:rPr lang="en-US" b="1" dirty="0">
                <a:solidFill>
                  <a:srgbClr val="0070C0"/>
                </a:solidFill>
              </a:rPr>
              <a:t>E</a:t>
            </a:r>
            <a:r>
              <a:rPr lang="en-US" dirty="0"/>
              <a:t>xit at </a:t>
            </a:r>
            <a:r>
              <a:rPr lang="en-US" b="1" dirty="0">
                <a:solidFill>
                  <a:srgbClr val="0070C0"/>
                </a:solidFill>
              </a:rPr>
              <a:t>R</a:t>
            </a:r>
            <a:r>
              <a:rPr lang="en-US" dirty="0"/>
              <a:t>ight </a:t>
            </a:r>
            <a:r>
              <a:rPr lang="en-US" b="1" dirty="0" err="1">
                <a:solidFill>
                  <a:srgbClr val="0070C0"/>
                </a:solidFill>
              </a:rPr>
              <a:t>CH</a:t>
            </a:r>
            <a:r>
              <a:rPr lang="en-US" dirty="0" err="1"/>
              <a:t>okepoint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0BD892-C7AA-E865-E063-823517C20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04ED7-BF5B-4124-AEA3-3738A9EE3537}" type="datetime1">
              <a:rPr lang="en-US" smtClean="0"/>
              <a:t>11/5/2024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7DB884B-289F-0D36-F39D-CA5E68CEBCA5}"/>
              </a:ext>
            </a:extLst>
          </p:cNvPr>
          <p:cNvGrpSpPr/>
          <p:nvPr/>
        </p:nvGrpSpPr>
        <p:grpSpPr>
          <a:xfrm>
            <a:off x="8154272" y="2145588"/>
            <a:ext cx="1726437" cy="2839758"/>
            <a:chOff x="7771269" y="1068819"/>
            <a:chExt cx="1726437" cy="28397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7A1F7ED-7198-9403-774A-7CA358609246}"/>
                </a:ext>
              </a:extLst>
            </p:cNvPr>
            <p:cNvSpPr/>
            <p:nvPr/>
          </p:nvSpPr>
          <p:spPr>
            <a:xfrm>
              <a:off x="7771269" y="3771015"/>
              <a:ext cx="133181" cy="137562"/>
            </a:xfrm>
            <a:prstGeom prst="ellipse">
              <a:avLst/>
            </a:prstGeom>
            <a:solidFill>
              <a:srgbClr val="FF66CC"/>
            </a:solidFill>
            <a:ln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EAD8A8D2-04C7-13FC-3EE5-815CFA9735AB}"/>
                </a:ext>
              </a:extLst>
            </p:cNvPr>
            <p:cNvSpPr/>
            <p:nvPr/>
          </p:nvSpPr>
          <p:spPr>
            <a:xfrm>
              <a:off x="8262796" y="3338099"/>
              <a:ext cx="133181" cy="137562"/>
            </a:xfrm>
            <a:prstGeom prst="ellipse">
              <a:avLst/>
            </a:prstGeom>
            <a:solidFill>
              <a:srgbClr val="FF66CC"/>
            </a:solidFill>
            <a:ln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8AA1CBF-A579-BEE7-7109-7454E4A56CF5}"/>
                </a:ext>
              </a:extLst>
            </p:cNvPr>
            <p:cNvSpPr/>
            <p:nvPr/>
          </p:nvSpPr>
          <p:spPr>
            <a:xfrm>
              <a:off x="9364525" y="1068819"/>
              <a:ext cx="133181" cy="137562"/>
            </a:xfrm>
            <a:prstGeom prst="ellipse">
              <a:avLst/>
            </a:prstGeom>
            <a:solidFill>
              <a:srgbClr val="FF66CC"/>
            </a:solidFill>
            <a:ln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D2E9A57-DD7E-787D-4C1B-FD4436B65E42}"/>
                </a:ext>
              </a:extLst>
            </p:cNvPr>
            <p:cNvSpPr/>
            <p:nvPr/>
          </p:nvSpPr>
          <p:spPr>
            <a:xfrm rot="21286696">
              <a:off x="7891316" y="3446498"/>
              <a:ext cx="445818" cy="361038"/>
            </a:xfrm>
            <a:custGeom>
              <a:avLst/>
              <a:gdLst>
                <a:gd name="connsiteX0" fmla="*/ 0 w 386499"/>
                <a:gd name="connsiteY0" fmla="*/ 197963 h 197963"/>
                <a:gd name="connsiteX1" fmla="*/ 386499 w 386499"/>
                <a:gd name="connsiteY1" fmla="*/ 0 h 197963"/>
                <a:gd name="connsiteX2" fmla="*/ 386499 w 386499"/>
                <a:gd name="connsiteY2" fmla="*/ 0 h 197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6499" h="197963">
                  <a:moveTo>
                    <a:pt x="0" y="197963"/>
                  </a:moveTo>
                  <a:lnTo>
                    <a:pt x="386499" y="0"/>
                  </a:lnTo>
                  <a:lnTo>
                    <a:pt x="386499" y="0"/>
                  </a:lnTo>
                </a:path>
              </a:pathLst>
            </a:custGeom>
            <a:noFill/>
            <a:ln w="19050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762875A1-E45C-27FB-79D8-158CB7E6E375}"/>
                </a:ext>
              </a:extLst>
            </p:cNvPr>
            <p:cNvSpPr/>
            <p:nvPr/>
          </p:nvSpPr>
          <p:spPr>
            <a:xfrm>
              <a:off x="8376307" y="2478572"/>
              <a:ext cx="544932" cy="902177"/>
            </a:xfrm>
            <a:custGeom>
              <a:avLst/>
              <a:gdLst>
                <a:gd name="connsiteX0" fmla="*/ 0 w 386499"/>
                <a:gd name="connsiteY0" fmla="*/ 377072 h 377072"/>
                <a:gd name="connsiteX1" fmla="*/ 386499 w 386499"/>
                <a:gd name="connsiteY1" fmla="*/ 0 h 377072"/>
                <a:gd name="connsiteX2" fmla="*/ 386499 w 386499"/>
                <a:gd name="connsiteY2" fmla="*/ 0 h 377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6499" h="377072">
                  <a:moveTo>
                    <a:pt x="0" y="377072"/>
                  </a:moveTo>
                  <a:lnTo>
                    <a:pt x="386499" y="0"/>
                  </a:lnTo>
                  <a:lnTo>
                    <a:pt x="386499" y="0"/>
                  </a:lnTo>
                </a:path>
              </a:pathLst>
            </a:custGeom>
            <a:noFill/>
            <a:ln w="19050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46CDFBD4-2850-F4FC-4531-63E43B70BF6F}"/>
                </a:ext>
              </a:extLst>
            </p:cNvPr>
            <p:cNvSpPr/>
            <p:nvPr/>
          </p:nvSpPr>
          <p:spPr>
            <a:xfrm>
              <a:off x="8973880" y="1206382"/>
              <a:ext cx="442362" cy="1207210"/>
            </a:xfrm>
            <a:custGeom>
              <a:avLst/>
              <a:gdLst>
                <a:gd name="connsiteX0" fmla="*/ 0 w 496128"/>
                <a:gd name="connsiteY0" fmla="*/ 513394 h 513394"/>
                <a:gd name="connsiteX1" fmla="*/ 461913 w 496128"/>
                <a:gd name="connsiteY1" fmla="*/ 32627 h 513394"/>
                <a:gd name="connsiteX2" fmla="*/ 461913 w 496128"/>
                <a:gd name="connsiteY2" fmla="*/ 42054 h 513394"/>
                <a:gd name="connsiteX3" fmla="*/ 461913 w 496128"/>
                <a:gd name="connsiteY3" fmla="*/ 42054 h 513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128" h="513394">
                  <a:moveTo>
                    <a:pt x="0" y="513394"/>
                  </a:moveTo>
                  <a:lnTo>
                    <a:pt x="461913" y="32627"/>
                  </a:lnTo>
                  <a:cubicBezTo>
                    <a:pt x="538898" y="-45930"/>
                    <a:pt x="461913" y="42054"/>
                    <a:pt x="461913" y="42054"/>
                  </a:cubicBezTo>
                  <a:lnTo>
                    <a:pt x="461913" y="42054"/>
                  </a:lnTo>
                </a:path>
              </a:pathLst>
            </a:custGeom>
            <a:noFill/>
            <a:ln w="19050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37F538E8-940B-7DBB-6E7B-8EFEDB8035D7}"/>
                </a:ext>
              </a:extLst>
            </p:cNvPr>
            <p:cNvSpPr/>
            <p:nvPr/>
          </p:nvSpPr>
          <p:spPr>
            <a:xfrm>
              <a:off x="8853142" y="2392475"/>
              <a:ext cx="133181" cy="137562"/>
            </a:xfrm>
            <a:prstGeom prst="ellipse">
              <a:avLst/>
            </a:prstGeom>
            <a:solidFill>
              <a:srgbClr val="FF66CC"/>
            </a:solidFill>
            <a:ln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ontent Placeholder 1">
                <a:extLst>
                  <a:ext uri="{FF2B5EF4-FFF2-40B4-BE49-F238E27FC236}">
                    <a16:creationId xmlns:a16="http://schemas.microsoft.com/office/drawing/2014/main" id="{DC9F434D-E906-1993-F7C3-725CB1419A3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75801" y="1909413"/>
                <a:ext cx="5927242" cy="4351338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Courier New" panose="02070309020205020404" pitchFamily="49" charset="0"/>
                  <a:buChar char="-"/>
                  <a:defRPr sz="3200" kern="12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SzPct val="75000"/>
                  <a:buFont typeface="Aptos" panose="020B0004020202020204" pitchFamily="34" charset="0"/>
                  <a:buChar char="▪"/>
                  <a:defRPr sz="2800" kern="12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>
                    <a:solidFill>
                      <a:srgbClr val="FF00FF"/>
                    </a:solidFill>
                    <a:ea typeface="Cambria Math" panose="02040503050406030204" pitchFamily="18" charset="0"/>
                  </a:rPr>
                  <a:t>sent’ </a:t>
                </a:r>
                <a:r>
                  <a:rPr lang="en-US" dirty="0">
                    <a:ea typeface="Cambria Math" panose="02040503050406030204" pitchFamily="18" charset="0"/>
                  </a:rPr>
                  <a:t>= 2 ∙ </a:t>
                </a:r>
                <a:r>
                  <a:rPr lang="en-US" dirty="0" err="1">
                    <a:solidFill>
                      <a:srgbClr val="00B0F0"/>
                    </a:solidFill>
                    <a:ea typeface="Cambria Math" panose="02040503050406030204" pitchFamily="18" charset="0"/>
                  </a:rPr>
                  <a:t>delv</a:t>
                </a:r>
                <a:r>
                  <a:rPr lang="en-US" dirty="0">
                    <a:solidFill>
                      <a:srgbClr val="00B0F0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en-US" baseline="-25000" dirty="0">
                    <a:solidFill>
                      <a:srgbClr val="C00000"/>
                    </a:solidFill>
                    <a:ea typeface="Cambria Math" panose="02040503050406030204" pitchFamily="18" charset="0"/>
                  </a:rPr>
                  <a:t>previous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8000"/>
                    </a:solidFill>
                    <a:ea typeface="Cambria Math" panose="02040503050406030204" pitchFamily="18" charset="0"/>
                  </a:rPr>
                  <a:t>diff </a:t>
                </a:r>
                <a:r>
                  <a:rPr lang="en-US" dirty="0">
                    <a:ea typeface="Cambria Math" panose="02040503050406030204" pitchFamily="18" charset="0"/>
                  </a:rPr>
                  <a:t>= </a:t>
                </a:r>
                <a:r>
                  <a:rPr lang="en-US" dirty="0">
                    <a:solidFill>
                      <a:srgbClr val="FF00FF"/>
                    </a:solidFill>
                    <a:ea typeface="Cambria Math" panose="02040503050406030204" pitchFamily="18" charset="0"/>
                  </a:rPr>
                  <a:t>sent’ </a:t>
                </a:r>
                <a:r>
                  <a:rPr lang="en-US" dirty="0">
                    <a:ea typeface="Cambria Math" panose="02040503050406030204" pitchFamily="18" charset="0"/>
                  </a:rPr>
                  <a:t>– </a:t>
                </a:r>
                <a:r>
                  <a:rPr lang="en-US" dirty="0" err="1">
                    <a:solidFill>
                      <a:srgbClr val="00B0F0"/>
                    </a:solidFill>
                    <a:ea typeface="Cambria Math" panose="02040503050406030204" pitchFamily="18" charset="0"/>
                  </a:rPr>
                  <a:t>delv</a:t>
                </a:r>
                <a:r>
                  <a:rPr lang="en-US" dirty="0">
                    <a:solidFill>
                      <a:srgbClr val="00B0F0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en-US" baseline="-25000" dirty="0">
                    <a:solidFill>
                      <a:srgbClr val="C00000"/>
                    </a:solidFill>
                    <a:ea typeface="Cambria Math" panose="02040503050406030204" pitchFamily="18" charset="0"/>
                  </a:rPr>
                  <a:t>now</a:t>
                </a:r>
                <a:endParaRPr lang="en-US" dirty="0">
                  <a:solidFill>
                    <a:srgbClr val="00B0F0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>
                  <a:solidFill>
                    <a:srgbClr val="0070C0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 err="1">
                    <a:solidFill>
                      <a:srgbClr val="008000"/>
                    </a:solidFill>
                    <a:ea typeface="Cambria Math" panose="02040503050406030204" pitchFamily="18" charset="0"/>
                  </a:rPr>
                  <a:t>normalized_diff</a:t>
                </a:r>
                <a:r>
                  <a:rPr lang="en-US" dirty="0">
                    <a:solidFill>
                      <a:srgbClr val="008000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en-US" dirty="0">
                    <a:ea typeface="Cambria Math" panose="02040503050406030204" pitchFamily="18" charset="0"/>
                  </a:rPr>
                  <a:t>=</a:t>
                </a:r>
                <a:r>
                  <a:rPr lang="en-US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en-US" dirty="0">
                    <a:solidFill>
                      <a:srgbClr val="008000"/>
                    </a:solidFill>
                    <a:ea typeface="Cambria Math" panose="02040503050406030204" pitchFamily="18" charset="0"/>
                  </a:rPr>
                  <a:t>diff</a:t>
                </a:r>
                <a:r>
                  <a:rPr lang="en-US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en-US" dirty="0">
                    <a:ea typeface="Cambria Math" panose="02040503050406030204" pitchFamily="18" charset="0"/>
                  </a:rPr>
                  <a:t>/ </a:t>
                </a:r>
                <a:r>
                  <a:rPr lang="en-US" dirty="0">
                    <a:solidFill>
                      <a:srgbClr val="FF00FF"/>
                    </a:solidFill>
                    <a:ea typeface="Cambria Math" panose="02040503050406030204" pitchFamily="18" charset="0"/>
                  </a:rPr>
                  <a:t>sent’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>
                  <a:solidFill>
                    <a:srgbClr val="0070C0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 err="1">
                    <a:solidFill>
                      <a:srgbClr val="008000"/>
                    </a:solidFill>
                    <a:ea typeface="Cambria Math" panose="02040503050406030204" pitchFamily="18" charset="0"/>
                  </a:rPr>
                  <a:t>normalized_diff</a:t>
                </a:r>
                <a:r>
                  <a:rPr lang="en-US" dirty="0">
                    <a:solidFill>
                      <a:srgbClr val="008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b="1" dirty="0">
                    <a:ea typeface="Cambria Math" panose="02040503050406030204" pitchFamily="18" charset="0"/>
                  </a:rPr>
                  <a:t> </a:t>
                </a:r>
                <a:r>
                  <a:rPr lang="en-US" dirty="0">
                    <a:ea typeface="Cambria Math" panose="02040503050406030204" pitchFamily="18" charset="0"/>
                  </a:rPr>
                  <a:t>threshold? 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>
                    <a:ea typeface="Cambria Math" panose="020405030504060302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en-US" dirty="0">
                    <a:solidFill>
                      <a:srgbClr val="C00000"/>
                    </a:solidFill>
                    <a:ea typeface="Cambria Math" panose="02040503050406030204" pitchFamily="18" charset="0"/>
                  </a:rPr>
                  <a:t>exit slow start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25" name="Content Placeholder 1">
                <a:extLst>
                  <a:ext uri="{FF2B5EF4-FFF2-40B4-BE49-F238E27FC236}">
                    <a16:creationId xmlns:a16="http://schemas.microsoft.com/office/drawing/2014/main" id="{DC9F434D-E906-1993-F7C3-725CB1419A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801" y="1909413"/>
                <a:ext cx="5927242" cy="4351338"/>
              </a:xfrm>
              <a:prstGeom prst="rect">
                <a:avLst/>
              </a:prstGeom>
              <a:blipFill>
                <a:blip r:embed="rId3"/>
                <a:stretch>
                  <a:fillRect l="-3083" t="-3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Oval 25">
            <a:extLst>
              <a:ext uri="{FF2B5EF4-FFF2-40B4-BE49-F238E27FC236}">
                <a16:creationId xmlns:a16="http://schemas.microsoft.com/office/drawing/2014/main" id="{FFB4571A-FF10-057B-D71D-5C33B53EE578}"/>
              </a:ext>
            </a:extLst>
          </p:cNvPr>
          <p:cNvSpPr/>
          <p:nvPr/>
        </p:nvSpPr>
        <p:spPr>
          <a:xfrm rot="5400000">
            <a:off x="9407086" y="3009126"/>
            <a:ext cx="293915" cy="1146873"/>
          </a:xfrm>
          <a:prstGeom prst="ellipse">
            <a:avLst/>
          </a:prstGeom>
          <a:noFill/>
          <a:ln w="38100">
            <a:solidFill>
              <a:srgbClr val="008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3275747-6ED2-F2C5-D0B5-F3251B3D4FF0}"/>
              </a:ext>
            </a:extLst>
          </p:cNvPr>
          <p:cNvSpPr/>
          <p:nvPr/>
        </p:nvSpPr>
        <p:spPr>
          <a:xfrm rot="9667622">
            <a:off x="9898376" y="2039531"/>
            <a:ext cx="354606" cy="1766554"/>
          </a:xfrm>
          <a:prstGeom prst="ellipse">
            <a:avLst/>
          </a:prstGeom>
          <a:noFill/>
          <a:ln w="38100">
            <a:solidFill>
              <a:srgbClr val="008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lide Number Placeholder 8">
            <a:extLst>
              <a:ext uri="{FF2B5EF4-FFF2-40B4-BE49-F238E27FC236}">
                <a16:creationId xmlns:a16="http://schemas.microsoft.com/office/drawing/2014/main" id="{CFC78C9F-6890-66AC-7E5D-DF60A16CC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CE4A850-3FF9-4AB9-A8BE-D526BA9205D0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868E3B84-9A67-3092-9874-0C1E55081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               - Better Slow Start for TCP and QUIC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15DEF5-D027-6FA2-A2FD-F68E32F9DDC0}"/>
              </a:ext>
            </a:extLst>
          </p:cNvPr>
          <p:cNvSpPr txBox="1"/>
          <p:nvPr/>
        </p:nvSpPr>
        <p:spPr>
          <a:xfrm>
            <a:off x="7322804" y="4734709"/>
            <a:ext cx="267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16674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25" grpId="0" uiExpand="1" build="p"/>
      <p:bldP spid="26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48232-553C-096B-1292-E05D84337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DA5EE-41B8-A9E7-84DB-04EC8305D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5938" y="1825625"/>
            <a:ext cx="9897862" cy="4351338"/>
          </a:xfrm>
        </p:spPr>
        <p:txBody>
          <a:bodyPr>
            <a:normAutofit/>
          </a:bodyPr>
          <a:lstStyle/>
          <a:p>
            <a:r>
              <a:rPr lang="en-US" sz="4000" dirty="0"/>
              <a:t>SEARCH Review			(</a:t>
            </a:r>
            <a:r>
              <a:rPr lang="en-US" sz="4000" dirty="0">
                <a:solidFill>
                  <a:srgbClr val="0070C0"/>
                </a:solidFill>
              </a:rPr>
              <a:t>done</a:t>
            </a:r>
            <a:r>
              <a:rPr lang="en-US" sz="4000" dirty="0"/>
              <a:t>)</a:t>
            </a:r>
          </a:p>
          <a:p>
            <a:r>
              <a:rPr lang="en-US" sz="4000" dirty="0"/>
              <a:t>Updates				(</a:t>
            </a:r>
            <a:r>
              <a:rPr lang="en-US" sz="4000" dirty="0">
                <a:solidFill>
                  <a:srgbClr val="C00000"/>
                </a:solidFill>
              </a:rPr>
              <a:t>next</a:t>
            </a:r>
            <a:r>
              <a:rPr lang="en-US" sz="4000" dirty="0"/>
              <a:t>)</a:t>
            </a:r>
          </a:p>
          <a:p>
            <a:pPr lvl="1"/>
            <a:r>
              <a:rPr lang="en-US" sz="3600" dirty="0"/>
              <a:t>Algorithm</a:t>
            </a:r>
          </a:p>
          <a:p>
            <a:pPr lvl="1"/>
            <a:r>
              <a:rPr lang="en-US" sz="3600" dirty="0"/>
              <a:t>Reduce Bytes per Flow</a:t>
            </a:r>
          </a:p>
          <a:p>
            <a:pPr lvl="1"/>
            <a:r>
              <a:rPr lang="en-US" sz="3600" dirty="0"/>
              <a:t>Test Rate Limited Flows		</a:t>
            </a:r>
          </a:p>
          <a:p>
            <a:r>
              <a:rPr lang="en-US" sz="4000" dirty="0"/>
              <a:t>Next Steps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3E6AE-3237-6B37-E883-330985CDD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7E5BF-E9E0-43FC-A8AC-37B872560073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6A93AF-97C1-DD3D-B309-E728C6CA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              - Better Slow Start for TCP and QUIC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19DBA4-E017-1AFA-9375-AD92D0CF1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A850-3FF9-4AB9-A8BE-D526BA9205D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083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5741C-6A78-9E62-1C87-05211A8EB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Update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A1448-5BB1-0767-E818-E614B6493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7E5BF-E9E0-43FC-A8AC-37B872560073}" type="datetime1">
              <a:rPr lang="en-US" smtClean="0"/>
              <a:t>11/5/2024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8EAF7-C527-1C76-874B-8F5D66B5B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A850-3FF9-4AB9-A8BE-D526BA9205D0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E9731-3AC2-39A2-63F9-88ECCF8B01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               - Better Slow Start for TCP and QUIC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1FF837C-3A73-1B28-FA29-377886BF944A}"/>
              </a:ext>
            </a:extLst>
          </p:cNvPr>
          <p:cNvSpPr txBox="1"/>
          <p:nvPr/>
        </p:nvSpPr>
        <p:spPr>
          <a:xfrm>
            <a:off x="1302259" y="3260578"/>
            <a:ext cx="36496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bins are </a:t>
            </a:r>
            <a:r>
              <a:rPr lang="en-US" sz="2400" b="1" dirty="0">
                <a:solidFill>
                  <a:srgbClr val="0070C0"/>
                </a:solidFill>
              </a:rPr>
              <a:t>bytes received </a:t>
            </a:r>
            <a:r>
              <a:rPr lang="en-US" sz="2400" dirty="0"/>
              <a:t>during that interval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82C839F-17A4-B734-4EED-E5ACB988D45C}"/>
              </a:ext>
            </a:extLst>
          </p:cNvPr>
          <p:cNvSpPr txBox="1"/>
          <p:nvPr/>
        </p:nvSpPr>
        <p:spPr>
          <a:xfrm>
            <a:off x="6672608" y="3273751"/>
            <a:ext cx="5036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bins are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cumulative bytes received </a:t>
            </a:r>
            <a:r>
              <a:rPr lang="en-US" sz="2400" dirty="0"/>
              <a:t>up to that interval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1B89705-8A3B-D049-F790-00A8E45AF078}"/>
              </a:ext>
            </a:extLst>
          </p:cNvPr>
          <p:cNvGrpSpPr/>
          <p:nvPr/>
        </p:nvGrpSpPr>
        <p:grpSpPr>
          <a:xfrm>
            <a:off x="288947" y="1803686"/>
            <a:ext cx="944489" cy="1048338"/>
            <a:chOff x="288947" y="1803686"/>
            <a:chExt cx="944489" cy="1048338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7C155A-22F0-432E-FF49-5B82DF41193C}"/>
                </a:ext>
              </a:extLst>
            </p:cNvPr>
            <p:cNvSpPr txBox="1"/>
            <p:nvPr/>
          </p:nvSpPr>
          <p:spPr>
            <a:xfrm>
              <a:off x="288947" y="2205693"/>
              <a:ext cx="944489" cy="646331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onsolas" panose="020B0609020204030204" pitchFamily="49" charset="0"/>
                </a:rPr>
                <a:t> 10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B0E4DAAD-94A9-D9F0-6EB9-DFC8D0EDD174}"/>
                </a:ext>
              </a:extLst>
            </p:cNvPr>
            <p:cNvSpPr txBox="1"/>
            <p:nvPr/>
          </p:nvSpPr>
          <p:spPr>
            <a:xfrm>
              <a:off x="600730" y="1803686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6F46EFA9-A7FB-F333-F64F-3ADDD8847D19}"/>
              </a:ext>
            </a:extLst>
          </p:cNvPr>
          <p:cNvGrpSpPr/>
          <p:nvPr/>
        </p:nvGrpSpPr>
        <p:grpSpPr>
          <a:xfrm>
            <a:off x="1233045" y="1803686"/>
            <a:ext cx="944489" cy="1048338"/>
            <a:chOff x="1233045" y="1803686"/>
            <a:chExt cx="944489" cy="1048338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69B52AC-3305-F46C-813A-CA73B9A30AA2}"/>
                </a:ext>
              </a:extLst>
            </p:cNvPr>
            <p:cNvSpPr txBox="1"/>
            <p:nvPr/>
          </p:nvSpPr>
          <p:spPr>
            <a:xfrm>
              <a:off x="1233045" y="2205693"/>
              <a:ext cx="944489" cy="646331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onsolas" panose="020B0609020204030204" pitchFamily="49" charset="0"/>
                </a:rPr>
                <a:t> 20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D61DDD2-A47B-3086-0553-D500D606E597}"/>
                </a:ext>
              </a:extLst>
            </p:cNvPr>
            <p:cNvSpPr txBox="1"/>
            <p:nvPr/>
          </p:nvSpPr>
          <p:spPr>
            <a:xfrm>
              <a:off x="1544828" y="1803686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FBEB00B-9240-7CA3-0987-BA39003E33CF}"/>
              </a:ext>
            </a:extLst>
          </p:cNvPr>
          <p:cNvGrpSpPr/>
          <p:nvPr/>
        </p:nvGrpSpPr>
        <p:grpSpPr>
          <a:xfrm>
            <a:off x="2177534" y="1803686"/>
            <a:ext cx="944489" cy="1048338"/>
            <a:chOff x="2177534" y="1803686"/>
            <a:chExt cx="944489" cy="1048338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9586141-D326-88D4-274D-7567C5914E90}"/>
                </a:ext>
              </a:extLst>
            </p:cNvPr>
            <p:cNvSpPr txBox="1"/>
            <p:nvPr/>
          </p:nvSpPr>
          <p:spPr>
            <a:xfrm>
              <a:off x="2177534" y="2205693"/>
              <a:ext cx="944489" cy="646331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onsolas" panose="020B0609020204030204" pitchFamily="49" charset="0"/>
                </a:rPr>
                <a:t> 10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FDFE29E-E800-D225-ADF5-4FAABB05B72A}"/>
                </a:ext>
              </a:extLst>
            </p:cNvPr>
            <p:cNvSpPr txBox="1"/>
            <p:nvPr/>
          </p:nvSpPr>
          <p:spPr>
            <a:xfrm>
              <a:off x="2489317" y="1803686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2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F2E66D7-0A47-F1DB-74C3-243EF92B2C17}"/>
              </a:ext>
            </a:extLst>
          </p:cNvPr>
          <p:cNvGrpSpPr/>
          <p:nvPr/>
        </p:nvGrpSpPr>
        <p:grpSpPr>
          <a:xfrm>
            <a:off x="3121632" y="1803686"/>
            <a:ext cx="944489" cy="1048338"/>
            <a:chOff x="3121632" y="1803686"/>
            <a:chExt cx="944489" cy="1048338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60408D7-BCD6-2581-FB73-8B5972BF6722}"/>
                </a:ext>
              </a:extLst>
            </p:cNvPr>
            <p:cNvSpPr txBox="1"/>
            <p:nvPr/>
          </p:nvSpPr>
          <p:spPr>
            <a:xfrm>
              <a:off x="3121632" y="2205693"/>
              <a:ext cx="944489" cy="646331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onsolas" panose="020B0609020204030204" pitchFamily="49" charset="0"/>
                </a:rPr>
                <a:t> 20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BC6C0C7-4EFB-CE79-C5F5-CE92E8E2A466}"/>
                </a:ext>
              </a:extLst>
            </p:cNvPr>
            <p:cNvSpPr txBox="1"/>
            <p:nvPr/>
          </p:nvSpPr>
          <p:spPr>
            <a:xfrm>
              <a:off x="3433415" y="1803686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3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E19B48E-953C-6009-A7B8-8DF8838C24BC}"/>
              </a:ext>
            </a:extLst>
          </p:cNvPr>
          <p:cNvGrpSpPr/>
          <p:nvPr/>
        </p:nvGrpSpPr>
        <p:grpSpPr>
          <a:xfrm>
            <a:off x="4065730" y="1803686"/>
            <a:ext cx="944489" cy="1048338"/>
            <a:chOff x="4065730" y="1803686"/>
            <a:chExt cx="944489" cy="1048338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43109E0-6B4B-1BF3-FB42-B90572E74654}"/>
                </a:ext>
              </a:extLst>
            </p:cNvPr>
            <p:cNvSpPr txBox="1"/>
            <p:nvPr/>
          </p:nvSpPr>
          <p:spPr>
            <a:xfrm>
              <a:off x="4065730" y="2205693"/>
              <a:ext cx="944489" cy="646331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onsolas" panose="020B0609020204030204" pitchFamily="49" charset="0"/>
                </a:rPr>
                <a:t> 30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E8C1E03-B759-15DE-2DFD-19E9928A5737}"/>
                </a:ext>
              </a:extLst>
            </p:cNvPr>
            <p:cNvSpPr txBox="1"/>
            <p:nvPr/>
          </p:nvSpPr>
          <p:spPr>
            <a:xfrm>
              <a:off x="4377513" y="1803686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4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D74EBBE-90BA-2143-64A5-07566D977E3F}"/>
              </a:ext>
            </a:extLst>
          </p:cNvPr>
          <p:cNvGrpSpPr/>
          <p:nvPr/>
        </p:nvGrpSpPr>
        <p:grpSpPr>
          <a:xfrm>
            <a:off x="5010219" y="1803686"/>
            <a:ext cx="944489" cy="1048338"/>
            <a:chOff x="5010219" y="1803686"/>
            <a:chExt cx="944489" cy="1048338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D8A655D-00B5-D9DF-A954-E537CA087CD6}"/>
                </a:ext>
              </a:extLst>
            </p:cNvPr>
            <p:cNvSpPr txBox="1"/>
            <p:nvPr/>
          </p:nvSpPr>
          <p:spPr>
            <a:xfrm>
              <a:off x="5010219" y="2205693"/>
              <a:ext cx="944489" cy="646331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onsolas" panose="020B0609020204030204" pitchFamily="49" charset="0"/>
                </a:rPr>
                <a:t> 20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B1E2B91-CEDF-A9B3-86B0-1C0818B99152}"/>
                </a:ext>
              </a:extLst>
            </p:cNvPr>
            <p:cNvSpPr txBox="1"/>
            <p:nvPr/>
          </p:nvSpPr>
          <p:spPr>
            <a:xfrm>
              <a:off x="5322002" y="1803686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5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502CE8D-2933-05B8-F2A9-F1CCAD73DAC7}"/>
              </a:ext>
            </a:extLst>
          </p:cNvPr>
          <p:cNvGrpSpPr/>
          <p:nvPr/>
        </p:nvGrpSpPr>
        <p:grpSpPr>
          <a:xfrm>
            <a:off x="6352485" y="1803686"/>
            <a:ext cx="944489" cy="1046441"/>
            <a:chOff x="6352485" y="1803686"/>
            <a:chExt cx="944489" cy="1046441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BDD139B-FD87-BA5C-C884-1D4508A95DB7}"/>
                </a:ext>
              </a:extLst>
            </p:cNvPr>
            <p:cNvSpPr txBox="1"/>
            <p:nvPr/>
          </p:nvSpPr>
          <p:spPr>
            <a:xfrm>
              <a:off x="6352485" y="2203796"/>
              <a:ext cx="944489" cy="64633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2">
                  <a:lumMod val="90000"/>
                  <a:lumOff val="1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onsolas" panose="020B0609020204030204" pitchFamily="49" charset="0"/>
                </a:rPr>
                <a:t> 10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C5CE2A7F-06A0-9039-7605-70CCEC5F2837}"/>
                </a:ext>
              </a:extLst>
            </p:cNvPr>
            <p:cNvSpPr txBox="1"/>
            <p:nvPr/>
          </p:nvSpPr>
          <p:spPr>
            <a:xfrm>
              <a:off x="6660980" y="1803686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CC28BFE-972A-A0C3-DAE5-36114B70EBDC}"/>
              </a:ext>
            </a:extLst>
          </p:cNvPr>
          <p:cNvGrpSpPr/>
          <p:nvPr/>
        </p:nvGrpSpPr>
        <p:grpSpPr>
          <a:xfrm>
            <a:off x="7296583" y="1803686"/>
            <a:ext cx="944489" cy="1046441"/>
            <a:chOff x="7296583" y="1803686"/>
            <a:chExt cx="944489" cy="1046441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9419001-930A-3C33-8B81-731A8BA876D2}"/>
                </a:ext>
              </a:extLst>
            </p:cNvPr>
            <p:cNvSpPr txBox="1"/>
            <p:nvPr/>
          </p:nvSpPr>
          <p:spPr>
            <a:xfrm>
              <a:off x="7296583" y="2203796"/>
              <a:ext cx="944489" cy="64633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2">
                  <a:lumMod val="90000"/>
                  <a:lumOff val="1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onsolas" panose="020B0609020204030204" pitchFamily="49" charset="0"/>
                </a:rPr>
                <a:t> 30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5441408-4C13-79E2-6929-1713CE5F6CFC}"/>
                </a:ext>
              </a:extLst>
            </p:cNvPr>
            <p:cNvSpPr txBox="1"/>
            <p:nvPr/>
          </p:nvSpPr>
          <p:spPr>
            <a:xfrm>
              <a:off x="7605078" y="1803686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EB23EDA-1678-4842-0E3F-C98787F2DB5C}"/>
              </a:ext>
            </a:extLst>
          </p:cNvPr>
          <p:cNvGrpSpPr/>
          <p:nvPr/>
        </p:nvGrpSpPr>
        <p:grpSpPr>
          <a:xfrm>
            <a:off x="8241072" y="1803686"/>
            <a:ext cx="944489" cy="1046441"/>
            <a:chOff x="8241072" y="1803686"/>
            <a:chExt cx="944489" cy="1046441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17FBE10-A66B-FFC9-F0B6-B23FB0B54655}"/>
                </a:ext>
              </a:extLst>
            </p:cNvPr>
            <p:cNvSpPr txBox="1"/>
            <p:nvPr/>
          </p:nvSpPr>
          <p:spPr>
            <a:xfrm>
              <a:off x="8241072" y="2203796"/>
              <a:ext cx="944489" cy="64633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2">
                  <a:lumMod val="90000"/>
                  <a:lumOff val="1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onsolas" panose="020B0609020204030204" pitchFamily="49" charset="0"/>
                </a:rPr>
                <a:t> 40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C2FD7D32-CA82-944F-C9C9-1595145419B4}"/>
                </a:ext>
              </a:extLst>
            </p:cNvPr>
            <p:cNvSpPr txBox="1"/>
            <p:nvPr/>
          </p:nvSpPr>
          <p:spPr>
            <a:xfrm>
              <a:off x="8549567" y="1803686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2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5DC217D-3015-A413-C9C1-B678A1FBE943}"/>
              </a:ext>
            </a:extLst>
          </p:cNvPr>
          <p:cNvGrpSpPr/>
          <p:nvPr/>
        </p:nvGrpSpPr>
        <p:grpSpPr>
          <a:xfrm>
            <a:off x="9185170" y="1803686"/>
            <a:ext cx="944489" cy="1046441"/>
            <a:chOff x="9185170" y="1803686"/>
            <a:chExt cx="944489" cy="1046441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0060616-E43C-A6F3-861A-DF2FED26CF6A}"/>
                </a:ext>
              </a:extLst>
            </p:cNvPr>
            <p:cNvSpPr txBox="1"/>
            <p:nvPr/>
          </p:nvSpPr>
          <p:spPr>
            <a:xfrm>
              <a:off x="9185170" y="2203796"/>
              <a:ext cx="944489" cy="64633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2">
                  <a:lumMod val="90000"/>
                  <a:lumOff val="1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onsolas" panose="020B0609020204030204" pitchFamily="49" charset="0"/>
                </a:rPr>
                <a:t> 60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D3C4EAB5-3569-DF53-DAD8-AE02D3F444C0}"/>
                </a:ext>
              </a:extLst>
            </p:cNvPr>
            <p:cNvSpPr txBox="1"/>
            <p:nvPr/>
          </p:nvSpPr>
          <p:spPr>
            <a:xfrm>
              <a:off x="9493665" y="1803686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3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1CAF42B-8123-AABF-A116-EE9E83570628}"/>
              </a:ext>
            </a:extLst>
          </p:cNvPr>
          <p:cNvGrpSpPr/>
          <p:nvPr/>
        </p:nvGrpSpPr>
        <p:grpSpPr>
          <a:xfrm>
            <a:off x="10129268" y="1803686"/>
            <a:ext cx="944489" cy="1046441"/>
            <a:chOff x="10129268" y="1803686"/>
            <a:chExt cx="944489" cy="1046441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A8BC905-8064-72B5-3741-75ABBCBF7053}"/>
                </a:ext>
              </a:extLst>
            </p:cNvPr>
            <p:cNvSpPr txBox="1"/>
            <p:nvPr/>
          </p:nvSpPr>
          <p:spPr>
            <a:xfrm>
              <a:off x="10129268" y="2203796"/>
              <a:ext cx="944489" cy="64633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2">
                  <a:lumMod val="90000"/>
                  <a:lumOff val="1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onsolas" panose="020B0609020204030204" pitchFamily="49" charset="0"/>
                </a:rPr>
                <a:t> 90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CD62DE16-2411-4A88-7166-0885EC310BCE}"/>
                </a:ext>
              </a:extLst>
            </p:cNvPr>
            <p:cNvSpPr txBox="1"/>
            <p:nvPr/>
          </p:nvSpPr>
          <p:spPr>
            <a:xfrm>
              <a:off x="10437763" y="1803686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4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4203317-8595-1DBA-3C14-F7F9E71FFDED}"/>
              </a:ext>
            </a:extLst>
          </p:cNvPr>
          <p:cNvGrpSpPr/>
          <p:nvPr/>
        </p:nvGrpSpPr>
        <p:grpSpPr>
          <a:xfrm>
            <a:off x="11073757" y="1803686"/>
            <a:ext cx="944489" cy="1046441"/>
            <a:chOff x="11073757" y="1803686"/>
            <a:chExt cx="944489" cy="1046441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A012446-4AC8-1D48-9A57-D15993941DAC}"/>
                </a:ext>
              </a:extLst>
            </p:cNvPr>
            <p:cNvSpPr txBox="1"/>
            <p:nvPr/>
          </p:nvSpPr>
          <p:spPr>
            <a:xfrm>
              <a:off x="11073757" y="2203796"/>
              <a:ext cx="944489" cy="64633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2">
                  <a:lumMod val="90000"/>
                  <a:lumOff val="1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onsolas" panose="020B0609020204030204" pitchFamily="49" charset="0"/>
                </a:rPr>
                <a:t>110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A66ADE11-866D-BB99-E3DE-910C92E5D8A2}"/>
                </a:ext>
              </a:extLst>
            </p:cNvPr>
            <p:cNvSpPr txBox="1"/>
            <p:nvPr/>
          </p:nvSpPr>
          <p:spPr>
            <a:xfrm>
              <a:off x="11382252" y="1803686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5</a:t>
              </a: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16B23EA7-8A9C-0735-1389-24EE504774B4}"/>
              </a:ext>
            </a:extLst>
          </p:cNvPr>
          <p:cNvSpPr txBox="1"/>
          <p:nvPr/>
        </p:nvSpPr>
        <p:spPr>
          <a:xfrm>
            <a:off x="3045823" y="4464713"/>
            <a:ext cx="61003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Bytes delivered from </a:t>
            </a:r>
            <a:r>
              <a:rPr lang="en-US" sz="2800" b="1" dirty="0"/>
              <a:t>bin 1</a:t>
            </a:r>
            <a:r>
              <a:rPr lang="en-US" sz="2800" dirty="0"/>
              <a:t> to </a:t>
            </a:r>
            <a:r>
              <a:rPr lang="en-US" sz="2800" b="1" dirty="0"/>
              <a:t>bin 4</a:t>
            </a:r>
            <a:r>
              <a:rPr lang="en-US" sz="2800" dirty="0"/>
              <a:t>?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3B79334D-5FE1-B850-B7EC-50C6C90BF8BB}"/>
              </a:ext>
            </a:extLst>
          </p:cNvPr>
          <p:cNvGrpSpPr/>
          <p:nvPr/>
        </p:nvGrpSpPr>
        <p:grpSpPr>
          <a:xfrm>
            <a:off x="443654" y="5201869"/>
            <a:ext cx="5355953" cy="859511"/>
            <a:chOff x="443654" y="5218765"/>
            <a:chExt cx="5355953" cy="85951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A0F35EB-15EA-6602-F6AF-C914678416CD}"/>
                </a:ext>
              </a:extLst>
            </p:cNvPr>
            <p:cNvGrpSpPr/>
            <p:nvPr/>
          </p:nvGrpSpPr>
          <p:grpSpPr>
            <a:xfrm>
              <a:off x="443654" y="5218765"/>
              <a:ext cx="5355953" cy="859511"/>
              <a:chOff x="665524" y="5214629"/>
              <a:chExt cx="5355953" cy="859511"/>
            </a:xfrm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91037CA6-213F-2719-8783-CDB5D54C32C2}"/>
                  </a:ext>
                </a:extLst>
              </p:cNvPr>
              <p:cNvSpPr txBox="1"/>
              <p:nvPr/>
            </p:nvSpPr>
            <p:spPr>
              <a:xfrm>
                <a:off x="665524" y="5399296"/>
                <a:ext cx="535595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400" dirty="0"/>
                  <a:t>∑</a:t>
                </a:r>
                <a:r>
                  <a:rPr lang="en-US" sz="2400" dirty="0"/>
                  <a:t> bin [</a:t>
                </a:r>
                <a:r>
                  <a:rPr lang="en-US" sz="2400" dirty="0" err="1">
                    <a:solidFill>
                      <a:srgbClr val="0070C0"/>
                    </a:solidFill>
                  </a:rPr>
                  <a:t>i</a:t>
                </a:r>
                <a:r>
                  <a:rPr lang="en-US" sz="2400" dirty="0"/>
                  <a:t>] = bin[</a:t>
                </a:r>
                <a:r>
                  <a:rPr lang="en-US" sz="2400" dirty="0">
                    <a:solidFill>
                      <a:srgbClr val="0070C0"/>
                    </a:solidFill>
                  </a:rPr>
                  <a:t>1</a:t>
                </a:r>
                <a:r>
                  <a:rPr lang="en-US" sz="2400" dirty="0"/>
                  <a:t>] + bin[</a:t>
                </a:r>
                <a:r>
                  <a:rPr lang="en-US" sz="2400" dirty="0">
                    <a:solidFill>
                      <a:srgbClr val="0070C0"/>
                    </a:solidFill>
                  </a:rPr>
                  <a:t>2</a:t>
                </a:r>
                <a:r>
                  <a:rPr lang="en-US" sz="2400" dirty="0"/>
                  <a:t>] + bin[</a:t>
                </a:r>
                <a:r>
                  <a:rPr lang="en-US" sz="2400" dirty="0">
                    <a:solidFill>
                      <a:srgbClr val="0070C0"/>
                    </a:solidFill>
                  </a:rPr>
                  <a:t>3</a:t>
                </a:r>
                <a:r>
                  <a:rPr lang="en-US" sz="2400" dirty="0"/>
                  <a:t>] + bin[</a:t>
                </a:r>
                <a:r>
                  <a:rPr lang="en-US" sz="2400" dirty="0">
                    <a:solidFill>
                      <a:srgbClr val="0070C0"/>
                    </a:solidFill>
                  </a:rPr>
                  <a:t>4</a:t>
                </a:r>
                <a:r>
                  <a:rPr lang="en-US" sz="2400" dirty="0"/>
                  <a:t>]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F49D1F62-A709-E9BA-E62B-5180328823F1}"/>
                  </a:ext>
                </a:extLst>
              </p:cNvPr>
              <p:cNvSpPr txBox="1"/>
              <p:nvPr/>
            </p:nvSpPr>
            <p:spPr>
              <a:xfrm>
                <a:off x="687172" y="5704808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0070C0"/>
                    </a:solidFill>
                  </a:rPr>
                  <a:t>1</a:t>
                </a: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3FFA7334-B598-A664-0A38-177BE50B273F}"/>
                  </a:ext>
                </a:extLst>
              </p:cNvPr>
              <p:cNvSpPr txBox="1"/>
              <p:nvPr/>
            </p:nvSpPr>
            <p:spPr>
              <a:xfrm>
                <a:off x="687172" y="5214629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0070C0"/>
                    </a:solidFill>
                  </a:rPr>
                  <a:t>4</a:t>
                </a:r>
              </a:p>
            </p:txBody>
          </p:sp>
        </p:grp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6948D127-BFE5-51EF-71C5-CBDEAB76220C}"/>
                </a:ext>
              </a:extLst>
            </p:cNvPr>
            <p:cNvSpPr/>
            <p:nvPr/>
          </p:nvSpPr>
          <p:spPr>
            <a:xfrm>
              <a:off x="443654" y="5218765"/>
              <a:ext cx="5297892" cy="830997"/>
            </a:xfrm>
            <a:prstGeom prst="rect">
              <a:avLst/>
            </a:prstGeom>
            <a:noFill/>
            <a:ln w="28575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5AA68B41-E807-2386-5348-15ADBAE318C4}"/>
              </a:ext>
            </a:extLst>
          </p:cNvPr>
          <p:cNvGrpSpPr/>
          <p:nvPr/>
        </p:nvGrpSpPr>
        <p:grpSpPr>
          <a:xfrm>
            <a:off x="8208147" y="5172598"/>
            <a:ext cx="1954046" cy="830997"/>
            <a:chOff x="8039039" y="5186117"/>
            <a:chExt cx="1954046" cy="830997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987B2AD3-9BD9-7650-E1E9-512319C1F67F}"/>
                </a:ext>
              </a:extLst>
            </p:cNvPr>
            <p:cNvSpPr txBox="1"/>
            <p:nvPr/>
          </p:nvSpPr>
          <p:spPr>
            <a:xfrm>
              <a:off x="8039039" y="5399295"/>
              <a:ext cx="19431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bin[</a:t>
              </a:r>
              <a:r>
                <a:rPr lang="en-US" sz="2400" dirty="0">
                  <a:solidFill>
                    <a:srgbClr val="008000"/>
                  </a:solidFill>
                </a:rPr>
                <a:t>4</a:t>
              </a:r>
              <a:r>
                <a:rPr lang="en-US" sz="2400" dirty="0"/>
                <a:t>] - bin[</a:t>
              </a:r>
              <a:r>
                <a:rPr lang="en-US" sz="2400" dirty="0">
                  <a:solidFill>
                    <a:srgbClr val="008000"/>
                  </a:solidFill>
                </a:rPr>
                <a:t>0</a:t>
              </a:r>
              <a:r>
                <a:rPr lang="en-US" sz="2400" dirty="0"/>
                <a:t>]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D8429EDE-1817-1D6B-D021-2C2C2246F4DD}"/>
                </a:ext>
              </a:extLst>
            </p:cNvPr>
            <p:cNvSpPr/>
            <p:nvPr/>
          </p:nvSpPr>
          <p:spPr>
            <a:xfrm>
              <a:off x="8049924" y="5186117"/>
              <a:ext cx="1943161" cy="830997"/>
            </a:xfrm>
            <a:prstGeom prst="rect">
              <a:avLst/>
            </a:prstGeom>
            <a:noFill/>
            <a:ln w="28575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263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49" grpId="0"/>
      <p:bldP spid="4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0D6A373-1EF9-5F80-8DA0-23602893A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6406" y="365125"/>
            <a:ext cx="10251125" cy="1325563"/>
          </a:xfrm>
        </p:spPr>
        <p:txBody>
          <a:bodyPr/>
          <a:lstStyle/>
          <a:p>
            <a:pPr algn="ctr"/>
            <a:r>
              <a:rPr lang="en-US" dirty="0"/>
              <a:t>Suggested Updates from Last IETF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D756C-6E47-632D-E87E-501A05BE94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68731"/>
            <a:ext cx="5181600" cy="380823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Per-flow memory use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2F57EB4-D5B9-3352-37DC-D5DA8784FF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68731"/>
            <a:ext cx="5181600" cy="380823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Rate-limited flows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F47AA-765A-43E3-F76B-99F271670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7E5BF-E9E0-43FC-A8AC-37B872560073}" type="datetime1">
              <a:rPr lang="en-US" smtClean="0"/>
              <a:t>11/5/2024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F9E3C-31AD-206C-A856-7866B1EF8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A850-3FF9-4AB9-A8BE-D526BA9205D0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17AE5-B843-907D-D690-323535F41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               - Better Slow Start for TCP and QUIC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7EF47E8-BC4F-D950-F0A2-5C0D346D04FA}"/>
              </a:ext>
            </a:extLst>
          </p:cNvPr>
          <p:cNvGrpSpPr/>
          <p:nvPr/>
        </p:nvGrpSpPr>
        <p:grpSpPr>
          <a:xfrm>
            <a:off x="2290354" y="2700371"/>
            <a:ext cx="2277291" cy="2831031"/>
            <a:chOff x="7977052" y="1527608"/>
            <a:chExt cx="2277291" cy="2831031"/>
          </a:xfrm>
        </p:grpSpPr>
        <p:pic>
          <p:nvPicPr>
            <p:cNvPr id="1030" name="Picture 6" descr="Data flow - Free interface icons">
              <a:extLst>
                <a:ext uri="{FF2B5EF4-FFF2-40B4-BE49-F238E27FC236}">
                  <a16:creationId xmlns:a16="http://schemas.microsoft.com/office/drawing/2014/main" id="{8E8C0F24-3FEC-D90F-55FD-9065113331A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7052" y="2081348"/>
              <a:ext cx="2277291" cy="22772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Ram - Free computer icons">
              <a:extLst>
                <a:ext uri="{FF2B5EF4-FFF2-40B4-BE49-F238E27FC236}">
                  <a16:creationId xmlns:a16="http://schemas.microsoft.com/office/drawing/2014/main" id="{E41C0F82-C8E7-58F3-4878-AE10B9AC9C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43454" y="1527608"/>
              <a:ext cx="2144485" cy="21444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32" name="Picture 8" descr="Rate, limiting, server, filter icon - Download on Iconfinder">
            <a:extLst>
              <a:ext uri="{FF2B5EF4-FFF2-40B4-BE49-F238E27FC236}">
                <a16:creationId xmlns:a16="http://schemas.microsoft.com/office/drawing/2014/main" id="{4F9668DE-41CE-C371-ECD0-8161A95DD5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716" y="3137635"/>
            <a:ext cx="2393767" cy="2393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7404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30844-78CF-68B4-7D10-90B262C7E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398" y="33531"/>
            <a:ext cx="9787393" cy="1325563"/>
          </a:xfrm>
        </p:spPr>
        <p:txBody>
          <a:bodyPr/>
          <a:lstStyle/>
          <a:p>
            <a:r>
              <a:rPr lang="en-US" dirty="0"/>
              <a:t>Reduce Bytes Per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9E4C3-EDA0-8A01-6917-10C566924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712" y="1847850"/>
            <a:ext cx="4260943" cy="4351338"/>
          </a:xfrm>
        </p:spPr>
        <p:txBody>
          <a:bodyPr/>
          <a:lstStyle/>
          <a:p>
            <a:r>
              <a:rPr lang="en-US" dirty="0"/>
              <a:t>Reduce number of bits for each bin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AA499-9CF3-F66D-01AC-691ECA66E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               - Better Slow Start for TCP and QUIC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68401-8124-C919-143B-F3603840F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A850-3FF9-4AB9-A8BE-D526BA9205D0}" type="slidenum">
              <a:rPr lang="en-US" smtClean="0"/>
              <a:t>8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B5BD90-3723-51A6-9FB1-3F4431159017}"/>
              </a:ext>
            </a:extLst>
          </p:cNvPr>
          <p:cNvSpPr txBox="1"/>
          <p:nvPr/>
        </p:nvSpPr>
        <p:spPr>
          <a:xfrm>
            <a:off x="4463418" y="1373006"/>
            <a:ext cx="7127720" cy="156966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u32  </a:t>
            </a:r>
            <a:r>
              <a:rPr lang="en-US" sz="2400" dirty="0">
                <a:solidFill>
                  <a:srgbClr val="0070C0"/>
                </a:solidFill>
                <a:latin typeface="Consolas" panose="020B0609020204030204" pitchFamily="49" charset="0"/>
              </a:rPr>
              <a:t>bin</a:t>
            </a:r>
            <a:r>
              <a:rPr lang="en-US" sz="2400" dirty="0">
                <a:latin typeface="Consolas" panose="020B0609020204030204" pitchFamily="49" charset="0"/>
              </a:rPr>
              <a:t>[TOTAL_BINS];  </a:t>
            </a:r>
            <a:r>
              <a:rPr lang="en-US" sz="2400" i="1" dirty="0">
                <a:solidFill>
                  <a:schemeClr val="accent6"/>
                </a:solidFill>
              </a:rPr>
              <a:t>// array of bins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u32  </a:t>
            </a:r>
            <a:r>
              <a:rPr lang="en-US" sz="2400" dirty="0" err="1">
                <a:solidFill>
                  <a:srgbClr val="0070C0"/>
                </a:solidFill>
                <a:latin typeface="Consolas" panose="020B0609020204030204" pitchFamily="49" charset="0"/>
              </a:rPr>
              <a:t>bin_duration_us</a:t>
            </a:r>
            <a:r>
              <a:rPr lang="en-US" sz="2400" dirty="0">
                <a:latin typeface="Consolas" panose="020B0609020204030204" pitchFamily="49" charset="0"/>
              </a:rPr>
              <a:t>;  </a:t>
            </a:r>
            <a:r>
              <a:rPr lang="en-US" sz="2400" i="1" dirty="0">
                <a:solidFill>
                  <a:schemeClr val="accent6"/>
                </a:solidFill>
              </a:rPr>
              <a:t>// duration of each bin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u32  </a:t>
            </a:r>
            <a:r>
              <a:rPr lang="en-US" sz="2400" dirty="0" err="1">
                <a:solidFill>
                  <a:srgbClr val="0070C0"/>
                </a:solidFill>
                <a:latin typeface="Consolas" panose="020B0609020204030204" pitchFamily="49" charset="0"/>
              </a:rPr>
              <a:t>bin_end_us</a:t>
            </a:r>
            <a:r>
              <a:rPr lang="en-US" sz="2400" dirty="0">
                <a:latin typeface="Consolas" panose="020B0609020204030204" pitchFamily="49" charset="0"/>
              </a:rPr>
              <a:t>;       </a:t>
            </a:r>
            <a:r>
              <a:rPr lang="en-US" sz="2400" i="1" dirty="0">
                <a:solidFill>
                  <a:schemeClr val="accent6"/>
                </a:solidFill>
              </a:rPr>
              <a:t>// end time of latest bin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s32  </a:t>
            </a:r>
            <a:r>
              <a:rPr lang="en-US" sz="2400" dirty="0" err="1">
                <a:solidFill>
                  <a:srgbClr val="0070C0"/>
                </a:solidFill>
                <a:latin typeface="Consolas" panose="020B0609020204030204" pitchFamily="49" charset="0"/>
              </a:rPr>
              <a:t>curr_idx</a:t>
            </a:r>
            <a:r>
              <a:rPr lang="en-US" sz="2400" dirty="0">
                <a:latin typeface="Consolas" panose="020B0609020204030204" pitchFamily="49" charset="0"/>
              </a:rPr>
              <a:t>;         </a:t>
            </a:r>
            <a:r>
              <a:rPr lang="en-US" sz="2400" i="1" dirty="0">
                <a:solidFill>
                  <a:schemeClr val="accent6"/>
                </a:solidFill>
              </a:rPr>
              <a:t>// total number of bins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5D4E41-E251-4D87-37DA-C41D6E247C32}"/>
              </a:ext>
            </a:extLst>
          </p:cNvPr>
          <p:cNvGrpSpPr/>
          <p:nvPr/>
        </p:nvGrpSpPr>
        <p:grpSpPr>
          <a:xfrm>
            <a:off x="8172624" y="3590012"/>
            <a:ext cx="963789" cy="1411255"/>
            <a:chOff x="8172624" y="3590012"/>
            <a:chExt cx="963789" cy="1411255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BD85496-0366-EDDB-8F9D-F1932FB1A56A}"/>
                </a:ext>
              </a:extLst>
            </p:cNvPr>
            <p:cNvSpPr txBox="1"/>
            <p:nvPr/>
          </p:nvSpPr>
          <p:spPr>
            <a:xfrm>
              <a:off x="8191924" y="4354936"/>
              <a:ext cx="944489" cy="64633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2">
                  <a:lumMod val="90000"/>
                  <a:lumOff val="1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onsolas" panose="020B0609020204030204" pitchFamily="49" charset="0"/>
                </a:rPr>
                <a:t>280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34B0348-267C-9C3A-E2C6-B9C7F24056FC}"/>
                </a:ext>
              </a:extLst>
            </p:cNvPr>
            <p:cNvSpPr txBox="1"/>
            <p:nvPr/>
          </p:nvSpPr>
          <p:spPr>
            <a:xfrm>
              <a:off x="8172624" y="3590012"/>
              <a:ext cx="92820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bytes </a:t>
              </a:r>
            </a:p>
            <a:p>
              <a:pPr algn="ctr"/>
              <a:r>
                <a:rPr lang="en-US" sz="2000" dirty="0" err="1"/>
                <a:t>ACKed</a:t>
              </a:r>
              <a:endParaRPr lang="en-US" sz="2000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160D779-74ED-949D-26FF-C4D0AA9D6970}"/>
              </a:ext>
            </a:extLst>
          </p:cNvPr>
          <p:cNvGrpSpPr/>
          <p:nvPr/>
        </p:nvGrpSpPr>
        <p:grpSpPr>
          <a:xfrm>
            <a:off x="555691" y="3954826"/>
            <a:ext cx="6616827" cy="1046441"/>
            <a:chOff x="555691" y="3954826"/>
            <a:chExt cx="6616827" cy="1046441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944C0666-BC3C-388F-52AA-54C4905612DD}"/>
                </a:ext>
              </a:extLst>
            </p:cNvPr>
            <p:cNvGrpSpPr/>
            <p:nvPr/>
          </p:nvGrpSpPr>
          <p:grpSpPr>
            <a:xfrm>
              <a:off x="555691" y="3954826"/>
              <a:ext cx="5665761" cy="1046441"/>
              <a:chOff x="555691" y="3954826"/>
              <a:chExt cx="5665761" cy="1046441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4837613-1E47-51E5-CE80-73059A7C6116}"/>
                  </a:ext>
                </a:extLst>
              </p:cNvPr>
              <p:cNvSpPr txBox="1"/>
              <p:nvPr/>
            </p:nvSpPr>
            <p:spPr>
              <a:xfrm>
                <a:off x="555691" y="4354936"/>
                <a:ext cx="944489" cy="646331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tx2">
                    <a:lumMod val="90000"/>
                    <a:lumOff val="10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3600" dirty="0">
                    <a:latin typeface="Consolas" panose="020B0609020204030204" pitchFamily="49" charset="0"/>
                  </a:rPr>
                  <a:t> 10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B3FD326-B79F-2913-1203-C491AE220B41}"/>
                  </a:ext>
                </a:extLst>
              </p:cNvPr>
              <p:cNvSpPr txBox="1"/>
              <p:nvPr/>
            </p:nvSpPr>
            <p:spPr>
              <a:xfrm>
                <a:off x="1499789" y="4354936"/>
                <a:ext cx="944489" cy="646331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tx2">
                    <a:lumMod val="90000"/>
                    <a:lumOff val="10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3600" dirty="0">
                    <a:latin typeface="Consolas" panose="020B0609020204030204" pitchFamily="49" charset="0"/>
                  </a:rPr>
                  <a:t> 30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EE92C5D-2EA2-366D-380E-2D5FFEA19860}"/>
                  </a:ext>
                </a:extLst>
              </p:cNvPr>
              <p:cNvSpPr txBox="1"/>
              <p:nvPr/>
            </p:nvSpPr>
            <p:spPr>
              <a:xfrm>
                <a:off x="2444278" y="4354936"/>
                <a:ext cx="944489" cy="646331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tx2">
                    <a:lumMod val="90000"/>
                    <a:lumOff val="10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3600" dirty="0">
                    <a:latin typeface="Consolas" panose="020B0609020204030204" pitchFamily="49" charset="0"/>
                  </a:rPr>
                  <a:t> 40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20CAE30-32B7-39E4-F4FB-B0B9F95FBE25}"/>
                  </a:ext>
                </a:extLst>
              </p:cNvPr>
              <p:cNvSpPr txBox="1"/>
              <p:nvPr/>
            </p:nvSpPr>
            <p:spPr>
              <a:xfrm>
                <a:off x="3388376" y="4354936"/>
                <a:ext cx="944489" cy="646331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tx2">
                    <a:lumMod val="90000"/>
                    <a:lumOff val="10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3600" dirty="0">
                    <a:latin typeface="Consolas" panose="020B0609020204030204" pitchFamily="49" charset="0"/>
                  </a:rPr>
                  <a:t> 50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935260E-14F5-EEBD-38B5-0256BD6FE3D2}"/>
                  </a:ext>
                </a:extLst>
              </p:cNvPr>
              <p:cNvSpPr txBox="1"/>
              <p:nvPr/>
            </p:nvSpPr>
            <p:spPr>
              <a:xfrm>
                <a:off x="4332474" y="4354936"/>
                <a:ext cx="944489" cy="646331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tx2">
                    <a:lumMod val="90000"/>
                    <a:lumOff val="10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3600" dirty="0">
                    <a:latin typeface="Consolas" panose="020B0609020204030204" pitchFamily="49" charset="0"/>
                  </a:rPr>
                  <a:t> 80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BC8FD32-579D-0B06-B95A-C65F4B3A3F0C}"/>
                  </a:ext>
                </a:extLst>
              </p:cNvPr>
              <p:cNvSpPr txBox="1"/>
              <p:nvPr/>
            </p:nvSpPr>
            <p:spPr>
              <a:xfrm>
                <a:off x="5276963" y="4354936"/>
                <a:ext cx="944489" cy="646331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tx2">
                    <a:lumMod val="90000"/>
                    <a:lumOff val="10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3600" dirty="0">
                    <a:latin typeface="Consolas" panose="020B0609020204030204" pitchFamily="49" charset="0"/>
                  </a:rPr>
                  <a:t>120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6934FB7-C56E-B8C3-08F7-809E7FECC976}"/>
                  </a:ext>
                </a:extLst>
              </p:cNvPr>
              <p:cNvSpPr txBox="1"/>
              <p:nvPr/>
            </p:nvSpPr>
            <p:spPr>
              <a:xfrm>
                <a:off x="864186" y="3954826"/>
                <a:ext cx="32092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0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62B9032-C4BE-0392-7FF7-E4407DC77EB6}"/>
                  </a:ext>
                </a:extLst>
              </p:cNvPr>
              <p:cNvSpPr txBox="1"/>
              <p:nvPr/>
            </p:nvSpPr>
            <p:spPr>
              <a:xfrm>
                <a:off x="1808284" y="3954826"/>
                <a:ext cx="32092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1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665EDF3-BB0D-9A39-CB36-E43F47B22A7A}"/>
                  </a:ext>
                </a:extLst>
              </p:cNvPr>
              <p:cNvSpPr txBox="1"/>
              <p:nvPr/>
            </p:nvSpPr>
            <p:spPr>
              <a:xfrm>
                <a:off x="2752773" y="3954826"/>
                <a:ext cx="32092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2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596F197-833F-D62D-98DD-BCDD3FA5FD17}"/>
                  </a:ext>
                </a:extLst>
              </p:cNvPr>
              <p:cNvSpPr txBox="1"/>
              <p:nvPr/>
            </p:nvSpPr>
            <p:spPr>
              <a:xfrm>
                <a:off x="3696871" y="3954826"/>
                <a:ext cx="32092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3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416C0A1-9111-FAAC-6B42-34B6B70E271F}"/>
                  </a:ext>
                </a:extLst>
              </p:cNvPr>
              <p:cNvSpPr txBox="1"/>
              <p:nvPr/>
            </p:nvSpPr>
            <p:spPr>
              <a:xfrm>
                <a:off x="4640969" y="3954826"/>
                <a:ext cx="32092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4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9B01BA0-5846-A79E-3D2E-D78E3700CD3D}"/>
                  </a:ext>
                </a:extLst>
              </p:cNvPr>
              <p:cNvSpPr txBox="1"/>
              <p:nvPr/>
            </p:nvSpPr>
            <p:spPr>
              <a:xfrm>
                <a:off x="5585458" y="3954826"/>
                <a:ext cx="32092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5</a:t>
                </a:r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CCF7533-B13C-4ACD-E091-3CEFAF098033}"/>
                </a:ext>
              </a:extLst>
            </p:cNvPr>
            <p:cNvSpPr txBox="1"/>
            <p:nvPr/>
          </p:nvSpPr>
          <p:spPr>
            <a:xfrm>
              <a:off x="6228029" y="4354936"/>
              <a:ext cx="944489" cy="64633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2">
                  <a:lumMod val="90000"/>
                  <a:lumOff val="1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onsolas" panose="020B0609020204030204" pitchFamily="49" charset="0"/>
                </a:rPr>
                <a:t> </a:t>
              </a:r>
              <a:r>
                <a:rPr lang="en-US" sz="36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 </a:t>
              </a:r>
              <a:r>
                <a:rPr lang="en-US" sz="3600" dirty="0">
                  <a:latin typeface="Consolas" panose="020B0609020204030204" pitchFamily="49" charset="0"/>
                </a:rPr>
                <a:t> 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0AB9A6D-81CD-372B-865F-521B9AECA252}"/>
                </a:ext>
              </a:extLst>
            </p:cNvPr>
            <p:cNvSpPr txBox="1"/>
            <p:nvPr/>
          </p:nvSpPr>
          <p:spPr>
            <a:xfrm>
              <a:off x="6536524" y="3954826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6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FF48C4E9-FE2C-7949-17D0-E2909A6456E3}"/>
              </a:ext>
            </a:extLst>
          </p:cNvPr>
          <p:cNvSpPr txBox="1"/>
          <p:nvPr/>
        </p:nvSpPr>
        <p:spPr>
          <a:xfrm>
            <a:off x="8191924" y="5218641"/>
            <a:ext cx="944489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2">
                <a:lumMod val="90000"/>
                <a:lumOff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onsolas" panose="020B0609020204030204" pitchFamily="49" charset="0"/>
              </a:rPr>
              <a:t>140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A5985BC-43D0-83DC-45CE-78A2F79F31E2}"/>
              </a:ext>
            </a:extLst>
          </p:cNvPr>
          <p:cNvGrpSpPr/>
          <p:nvPr/>
        </p:nvGrpSpPr>
        <p:grpSpPr>
          <a:xfrm>
            <a:off x="555300" y="5218641"/>
            <a:ext cx="5665761" cy="646331"/>
            <a:chOff x="555300" y="5218641"/>
            <a:chExt cx="5665761" cy="646331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15F0356-0B64-A1CE-FF7A-A139BF7493D7}"/>
                </a:ext>
              </a:extLst>
            </p:cNvPr>
            <p:cNvSpPr txBox="1"/>
            <p:nvPr/>
          </p:nvSpPr>
          <p:spPr>
            <a:xfrm>
              <a:off x="555300" y="5218641"/>
              <a:ext cx="944489" cy="64633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2">
                  <a:lumMod val="90000"/>
                  <a:lumOff val="1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onsolas" panose="020B0609020204030204" pitchFamily="49" charset="0"/>
                </a:rPr>
                <a:t>  5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E7DD3A0-5219-C10B-B75D-886DC4107482}"/>
                </a:ext>
              </a:extLst>
            </p:cNvPr>
            <p:cNvSpPr txBox="1"/>
            <p:nvPr/>
          </p:nvSpPr>
          <p:spPr>
            <a:xfrm>
              <a:off x="1499398" y="5218641"/>
              <a:ext cx="944489" cy="64633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2">
                  <a:lumMod val="90000"/>
                  <a:lumOff val="1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onsolas" panose="020B0609020204030204" pitchFamily="49" charset="0"/>
                </a:rPr>
                <a:t> 15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E2F8F61-D07C-9DF3-86A8-214818AFB95C}"/>
                </a:ext>
              </a:extLst>
            </p:cNvPr>
            <p:cNvSpPr txBox="1"/>
            <p:nvPr/>
          </p:nvSpPr>
          <p:spPr>
            <a:xfrm>
              <a:off x="2443887" y="5218641"/>
              <a:ext cx="944489" cy="64633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2">
                  <a:lumMod val="90000"/>
                  <a:lumOff val="1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onsolas" panose="020B0609020204030204" pitchFamily="49" charset="0"/>
                </a:rPr>
                <a:t> 20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D7E8540-4B57-12E0-B147-C079F3345460}"/>
                </a:ext>
              </a:extLst>
            </p:cNvPr>
            <p:cNvSpPr txBox="1"/>
            <p:nvPr/>
          </p:nvSpPr>
          <p:spPr>
            <a:xfrm>
              <a:off x="3387985" y="5218641"/>
              <a:ext cx="944489" cy="64633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2">
                  <a:lumMod val="90000"/>
                  <a:lumOff val="1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onsolas" panose="020B0609020204030204" pitchFamily="49" charset="0"/>
                </a:rPr>
                <a:t> 25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EB2BF8F-4929-614E-DCC5-2318842CBA2B}"/>
                </a:ext>
              </a:extLst>
            </p:cNvPr>
            <p:cNvSpPr txBox="1"/>
            <p:nvPr/>
          </p:nvSpPr>
          <p:spPr>
            <a:xfrm>
              <a:off x="4332083" y="5218641"/>
              <a:ext cx="944489" cy="64633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2">
                  <a:lumMod val="90000"/>
                  <a:lumOff val="1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onsolas" panose="020B0609020204030204" pitchFamily="49" charset="0"/>
                </a:rPr>
                <a:t> 40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C59BF62-FAF4-BE47-72EE-41D5562C81E4}"/>
                </a:ext>
              </a:extLst>
            </p:cNvPr>
            <p:cNvSpPr txBox="1"/>
            <p:nvPr/>
          </p:nvSpPr>
          <p:spPr>
            <a:xfrm>
              <a:off x="5276572" y="5218641"/>
              <a:ext cx="944489" cy="64633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2">
                  <a:lumMod val="90000"/>
                  <a:lumOff val="1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onsolas" panose="020B0609020204030204" pitchFamily="49" charset="0"/>
                </a:rPr>
                <a:t> 60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AE306DF6-1764-83F9-80F5-8EE0CABB80EB}"/>
              </a:ext>
            </a:extLst>
          </p:cNvPr>
          <p:cNvGrpSpPr/>
          <p:nvPr/>
        </p:nvGrpSpPr>
        <p:grpSpPr>
          <a:xfrm>
            <a:off x="4463418" y="2925581"/>
            <a:ext cx="7127720" cy="2613636"/>
            <a:chOff x="4463418" y="2925581"/>
            <a:chExt cx="7127720" cy="2613636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2FF4B90-1893-2C9A-3242-95D04D87B5EB}"/>
                </a:ext>
              </a:extLst>
            </p:cNvPr>
            <p:cNvSpPr txBox="1"/>
            <p:nvPr/>
          </p:nvSpPr>
          <p:spPr>
            <a:xfrm>
              <a:off x="9691324" y="4892886"/>
              <a:ext cx="944489" cy="646331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 w="28575">
              <a:solidFill>
                <a:schemeClr val="tx2">
                  <a:lumMod val="90000"/>
                  <a:lumOff val="1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onsolas" panose="020B0609020204030204" pitchFamily="49" charset="0"/>
                </a:rPr>
                <a:t> 1 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F5D1837-2324-B86C-B57C-A77792131B51}"/>
                </a:ext>
              </a:extLst>
            </p:cNvPr>
            <p:cNvSpPr txBox="1"/>
            <p:nvPr/>
          </p:nvSpPr>
          <p:spPr>
            <a:xfrm>
              <a:off x="9745125" y="4208501"/>
              <a:ext cx="83688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scale factor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21AADE9-970E-85DB-66E0-E41BBC30FBC6}"/>
                </a:ext>
              </a:extLst>
            </p:cNvPr>
            <p:cNvSpPr txBox="1"/>
            <p:nvPr/>
          </p:nvSpPr>
          <p:spPr>
            <a:xfrm>
              <a:off x="4463418" y="2925581"/>
              <a:ext cx="7127720" cy="461665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onsolas" panose="020B0609020204030204" pitchFamily="49" charset="0"/>
                </a:rPr>
                <a:t>u8   </a:t>
              </a:r>
              <a:r>
                <a:rPr lang="en-US" sz="2400" dirty="0" err="1">
                  <a:solidFill>
                    <a:srgbClr val="0070C0"/>
                  </a:solidFill>
                  <a:latin typeface="Consolas" panose="020B0609020204030204" pitchFamily="49" charset="0"/>
                </a:rPr>
                <a:t>scale_factor</a:t>
              </a:r>
              <a:r>
                <a:rPr lang="en-US" sz="2400" dirty="0">
                  <a:latin typeface="Consolas" panose="020B0609020204030204" pitchFamily="49" charset="0"/>
                </a:rPr>
                <a:t>;     </a:t>
              </a:r>
              <a:r>
                <a:rPr lang="en-US" sz="2400" i="1" dirty="0">
                  <a:solidFill>
                    <a:schemeClr val="accent6"/>
                  </a:solidFill>
                </a:rPr>
                <a:t>// divisions by 2 (shifts)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7F7FF99-E9A7-443F-96B1-12D1F37D9600}"/>
              </a:ext>
            </a:extLst>
          </p:cNvPr>
          <p:cNvGrpSpPr/>
          <p:nvPr/>
        </p:nvGrpSpPr>
        <p:grpSpPr>
          <a:xfrm>
            <a:off x="6220279" y="5218641"/>
            <a:ext cx="1821533" cy="646331"/>
            <a:chOff x="6220279" y="5218641"/>
            <a:chExt cx="1821533" cy="646331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2434172-5EC4-A556-F724-EAC8ED8645DF}"/>
                </a:ext>
              </a:extLst>
            </p:cNvPr>
            <p:cNvSpPr txBox="1"/>
            <p:nvPr/>
          </p:nvSpPr>
          <p:spPr>
            <a:xfrm>
              <a:off x="6220279" y="5218641"/>
              <a:ext cx="944489" cy="64633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2">
                  <a:lumMod val="90000"/>
                  <a:lumOff val="1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latin typeface="Consolas" panose="020B0609020204030204" pitchFamily="49" charset="0"/>
                </a:rPr>
                <a:t>140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DA986B30-0656-5451-7FC9-C341C0DA1BF4}"/>
                </a:ext>
              </a:extLst>
            </p:cNvPr>
            <p:cNvCxnSpPr/>
            <p:nvPr/>
          </p:nvCxnSpPr>
          <p:spPr>
            <a:xfrm flipH="1">
              <a:off x="7412395" y="5539217"/>
              <a:ext cx="629417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F7C5D1FC-C5FA-1C87-20A5-98CBBF26D712}"/>
              </a:ext>
            </a:extLst>
          </p:cNvPr>
          <p:cNvSpPr/>
          <p:nvPr/>
        </p:nvSpPr>
        <p:spPr>
          <a:xfrm>
            <a:off x="4332082" y="1280270"/>
            <a:ext cx="944489" cy="55366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5068FA0-AFCB-E6E5-7B53-FA287A054610}"/>
              </a:ext>
            </a:extLst>
          </p:cNvPr>
          <p:cNvSpPr txBox="1"/>
          <p:nvPr/>
        </p:nvSpPr>
        <p:spPr>
          <a:xfrm>
            <a:off x="1613370" y="3204460"/>
            <a:ext cx="1905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</a:rPr>
              <a:t>u32</a:t>
            </a:r>
            <a:r>
              <a:rPr lang="en-US" sz="3200" dirty="0"/>
              <a:t> </a:t>
            </a:r>
            <a:r>
              <a:rPr lang="en-US" sz="3200" dirty="0">
                <a:sym typeface="Wingdings" panose="05000000000000000000" pitchFamily="2" charset="2"/>
              </a:rPr>
              <a:t> </a:t>
            </a:r>
            <a:r>
              <a:rPr lang="en-US" sz="3200" dirty="0">
                <a:latin typeface="Consolas" panose="020B0609020204030204" pitchFamily="49" charset="0"/>
                <a:sym typeface="Wingdings" panose="05000000000000000000" pitchFamily="2" charset="2"/>
              </a:rPr>
              <a:t>u8</a:t>
            </a:r>
            <a:endParaRPr lang="en-US" sz="3200" dirty="0">
              <a:latin typeface="Consolas" panose="020B0609020204030204" pitchFamily="49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CD95ABD-4B9C-BECC-B6FA-26EFA36B5BD7}"/>
              </a:ext>
            </a:extLst>
          </p:cNvPr>
          <p:cNvSpPr txBox="1"/>
          <p:nvPr/>
        </p:nvSpPr>
        <p:spPr>
          <a:xfrm>
            <a:off x="8562703" y="465585"/>
            <a:ext cx="28389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SEARCH-specific per-flow data</a:t>
            </a:r>
          </a:p>
        </p:txBody>
      </p:sp>
      <p:sp>
        <p:nvSpPr>
          <p:cNvPr id="46" name="Date Placeholder 3">
            <a:extLst>
              <a:ext uri="{FF2B5EF4-FFF2-40B4-BE49-F238E27FC236}">
                <a16:creationId xmlns:a16="http://schemas.microsoft.com/office/drawing/2014/main" id="{7D6743D8-6099-2AD9-3146-5D57AEFBED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EF7E5BF-E9E0-43FC-A8AC-37B872560073}" type="datetime1">
              <a:rPr lang="en-US" smtClean="0"/>
              <a:t>11/5/2024</a:t>
            </a:fld>
            <a:endParaRPr lang="en-US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131A767-F4A3-A174-7932-E2E7735D8A18}"/>
              </a:ext>
            </a:extLst>
          </p:cNvPr>
          <p:cNvGrpSpPr/>
          <p:nvPr/>
        </p:nvGrpSpPr>
        <p:grpSpPr>
          <a:xfrm>
            <a:off x="6448245" y="4332770"/>
            <a:ext cx="1593567" cy="707886"/>
            <a:chOff x="6448245" y="4332770"/>
            <a:chExt cx="1593567" cy="707886"/>
          </a:xfrm>
        </p:grpSpPr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343A0184-57F1-173C-1601-B28757DCF7A7}"/>
                </a:ext>
              </a:extLst>
            </p:cNvPr>
            <p:cNvCxnSpPr/>
            <p:nvPr/>
          </p:nvCxnSpPr>
          <p:spPr>
            <a:xfrm flipH="1">
              <a:off x="7412395" y="4686713"/>
              <a:ext cx="629417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9B328C9-0506-8ED3-82B0-F386E2758695}"/>
                </a:ext>
              </a:extLst>
            </p:cNvPr>
            <p:cNvSpPr txBox="1"/>
            <p:nvPr/>
          </p:nvSpPr>
          <p:spPr>
            <a:xfrm>
              <a:off x="6448245" y="4332770"/>
              <a:ext cx="46679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5627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29" grpId="0" animBg="1"/>
      <p:bldP spid="42" grpId="0" animBg="1"/>
      <p:bldP spid="43" grpId="0"/>
      <p:bldP spid="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5813C-474F-2507-6CB3-AB7C6A6EC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with Reduced Bits Per Bin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ECCD99-6182-5721-E867-376F79C66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4CEC-8081-43A0-827D-E7E0A3EF594A}" type="datetime1">
              <a:rPr lang="en-US" smtClean="0"/>
              <a:t>11/5/2024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4E4098-F77C-F81C-FD19-A435394DE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A850-3FF9-4AB9-A8BE-D526BA9205D0}" type="slidenum">
              <a:rPr lang="en-US" smtClean="0"/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D56FC-1788-B77E-BDD1-C60E3BCF2A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               - Better Slow Start for TCP and QUIC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1">
                <a:extLst>
                  <a:ext uri="{FF2B5EF4-FFF2-40B4-BE49-F238E27FC236}">
                    <a16:creationId xmlns:a16="http://schemas.microsoft.com/office/drawing/2014/main" id="{A9FC7E60-B297-46DF-AE92-D4F03A3DB14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81000" y="1926830"/>
                <a:ext cx="5927242" cy="4351338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Courier New" panose="02070309020205020404" pitchFamily="49" charset="0"/>
                  <a:buChar char="-"/>
                  <a:defRPr sz="3200" kern="12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SzPct val="75000"/>
                  <a:buFont typeface="Aptos" panose="020B0004020202020204" pitchFamily="34" charset="0"/>
                  <a:buChar char="▪"/>
                  <a:defRPr sz="2800" kern="12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3200" dirty="0">
                    <a:solidFill>
                      <a:schemeClr val="accent6">
                        <a:lumMod val="75000"/>
                      </a:schemeClr>
                    </a:solidFill>
                    <a:ea typeface="Cambria Math" panose="02040503050406030204" pitchFamily="18" charset="0"/>
                  </a:rPr>
                  <a:t>sent’ </a:t>
                </a:r>
                <a:r>
                  <a:rPr lang="en-US" sz="320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= 2 ∙ </a:t>
                </a:r>
                <a:r>
                  <a:rPr lang="en-US" sz="3200" dirty="0" err="1">
                    <a:solidFill>
                      <a:schemeClr val="accent6">
                        <a:lumMod val="75000"/>
                      </a:schemeClr>
                    </a:solidFill>
                    <a:ea typeface="Cambria Math" panose="02040503050406030204" pitchFamily="18" charset="0"/>
                  </a:rPr>
                  <a:t>delv</a:t>
                </a:r>
                <a:r>
                  <a:rPr lang="en-US" sz="320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en-US" sz="3200" baseline="-2500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previous</a:t>
                </a:r>
              </a:p>
              <a:p>
                <a:pPr marL="0" indent="0">
                  <a:buNone/>
                </a:pPr>
                <a:r>
                  <a:rPr lang="en-US" sz="320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diff = </a:t>
                </a:r>
                <a:r>
                  <a:rPr lang="en-US" sz="3200" dirty="0">
                    <a:solidFill>
                      <a:schemeClr val="accent6">
                        <a:lumMod val="75000"/>
                      </a:schemeClr>
                    </a:solidFill>
                    <a:ea typeface="Cambria Math" panose="02040503050406030204" pitchFamily="18" charset="0"/>
                  </a:rPr>
                  <a:t>sent’ </a:t>
                </a:r>
                <a:r>
                  <a:rPr lang="en-US" sz="320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– </a:t>
                </a:r>
                <a:r>
                  <a:rPr lang="en-US" sz="3200" dirty="0" err="1">
                    <a:solidFill>
                      <a:schemeClr val="accent6">
                        <a:lumMod val="75000"/>
                      </a:schemeClr>
                    </a:solidFill>
                    <a:ea typeface="Cambria Math" panose="02040503050406030204" pitchFamily="18" charset="0"/>
                  </a:rPr>
                  <a:t>delv</a:t>
                </a:r>
                <a:r>
                  <a:rPr lang="en-US" sz="320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en-US" sz="3200" baseline="-2500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now</a:t>
                </a:r>
                <a:endParaRPr lang="en-US" sz="320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3200" dirty="0" err="1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normalized_diff</a:t>
                </a:r>
                <a:r>
                  <a:rPr lang="en-US" sz="320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en-US" sz="320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= diff / sent’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3200" dirty="0" err="1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normalized_diff</a:t>
                </a:r>
                <a:r>
                  <a:rPr lang="en-US" sz="320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3200" b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en-US" sz="320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threshold? 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3200" dirty="0">
                    <a:solidFill>
                      <a:schemeClr val="tx1"/>
                    </a:solidFill>
                    <a:ea typeface="Cambria Math" panose="020405030504060302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en-US" sz="320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exit slow start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1">
                <a:extLst>
                  <a:ext uri="{FF2B5EF4-FFF2-40B4-BE49-F238E27FC236}">
                    <a16:creationId xmlns:a16="http://schemas.microsoft.com/office/drawing/2014/main" id="{A9FC7E60-B297-46DF-AE92-D4F03A3DB1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926830"/>
                <a:ext cx="5927242" cy="4351338"/>
              </a:xfrm>
              <a:prstGeom prst="rect">
                <a:avLst/>
              </a:prstGeom>
              <a:blipFill>
                <a:blip r:embed="rId2"/>
                <a:stretch>
                  <a:fillRect l="-2675" t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FC1DAD74-B935-17DD-5640-9F7B3F86E0D4}"/>
              </a:ext>
            </a:extLst>
          </p:cNvPr>
          <p:cNvGrpSpPr/>
          <p:nvPr/>
        </p:nvGrpSpPr>
        <p:grpSpPr>
          <a:xfrm>
            <a:off x="5303520" y="2030723"/>
            <a:ext cx="6507480" cy="2112836"/>
            <a:chOff x="5303520" y="2030723"/>
            <a:chExt cx="6507480" cy="2112836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B900B14-2805-9B96-9494-F069C2A72672}"/>
                </a:ext>
              </a:extLst>
            </p:cNvPr>
            <p:cNvSpPr txBox="1"/>
            <p:nvPr/>
          </p:nvSpPr>
          <p:spPr>
            <a:xfrm>
              <a:off x="5410200" y="3558784"/>
              <a:ext cx="6400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highlight>
                    <a:srgbClr val="FFFF99"/>
                  </a:highlight>
                  <a:latin typeface="Consolas" panose="020B0609020204030204" pitchFamily="49" charset="0"/>
                </a:rPr>
                <a:t>u8 </a:t>
              </a:r>
              <a:r>
                <a:rPr lang="en-US" sz="2400" dirty="0">
                  <a:solidFill>
                    <a:srgbClr val="0070C0"/>
                  </a:solidFill>
                  <a:highlight>
                    <a:srgbClr val="FFFF99"/>
                  </a:highlight>
                  <a:latin typeface="Consolas" panose="020B0609020204030204" pitchFamily="49" charset="0"/>
                </a:rPr>
                <a:t>bin</a:t>
              </a:r>
              <a:r>
                <a:rPr lang="en-US" sz="2400" dirty="0">
                  <a:highlight>
                    <a:srgbClr val="FFFF99"/>
                  </a:highlight>
                  <a:latin typeface="Consolas" panose="020B0609020204030204" pitchFamily="49" charset="0"/>
                </a:rPr>
                <a:t>[TOTAL_BINS];</a:t>
              </a:r>
              <a:r>
                <a:rPr lang="en-US" sz="2400" dirty="0">
                  <a:latin typeface="Consolas" panose="020B0609020204030204" pitchFamily="49" charset="0"/>
                </a:rPr>
                <a:t> </a:t>
              </a:r>
              <a:r>
                <a:rPr lang="en-US" sz="3200" dirty="0" err="1"/>
                <a:t>normalized_diff</a:t>
              </a:r>
              <a:endParaRPr lang="en-US" sz="3200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D0B9191-E701-B114-6A67-84EE8DE43A28}"/>
                </a:ext>
              </a:extLst>
            </p:cNvPr>
            <p:cNvSpPr txBox="1"/>
            <p:nvPr/>
          </p:nvSpPr>
          <p:spPr>
            <a:xfrm>
              <a:off x="5303520" y="2030723"/>
              <a:ext cx="65074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highlight>
                    <a:srgbClr val="FFFF99"/>
                  </a:highlight>
                  <a:latin typeface="Consolas" panose="020B0609020204030204" pitchFamily="49" charset="0"/>
                </a:rPr>
                <a:t>u32 </a:t>
              </a:r>
              <a:r>
                <a:rPr lang="en-US" sz="2400" dirty="0">
                  <a:solidFill>
                    <a:srgbClr val="0070C0"/>
                  </a:solidFill>
                  <a:highlight>
                    <a:srgbClr val="FFFF99"/>
                  </a:highlight>
                  <a:latin typeface="Consolas" panose="020B0609020204030204" pitchFamily="49" charset="0"/>
                </a:rPr>
                <a:t>bin</a:t>
              </a:r>
              <a:r>
                <a:rPr lang="en-US" sz="2400" dirty="0">
                  <a:highlight>
                    <a:srgbClr val="FFFF99"/>
                  </a:highlight>
                  <a:latin typeface="Consolas" panose="020B0609020204030204" pitchFamily="49" charset="0"/>
                </a:rPr>
                <a:t>[TOTAL_BINS];</a:t>
              </a:r>
              <a:r>
                <a:rPr lang="en-US" sz="2400" dirty="0">
                  <a:latin typeface="Consolas" panose="020B0609020204030204" pitchFamily="49" charset="0"/>
                </a:rPr>
                <a:t> </a:t>
              </a:r>
              <a:r>
                <a:rPr lang="en-US" sz="3200" dirty="0" err="1"/>
                <a:t>normalized_diff</a:t>
              </a:r>
              <a:endParaRPr lang="en-US" sz="3200" dirty="0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AC357CA-2F93-D3B9-14B5-A9C5679F7A09}"/>
                </a:ext>
              </a:extLst>
            </p:cNvPr>
            <p:cNvGrpSpPr/>
            <p:nvPr/>
          </p:nvGrpSpPr>
          <p:grpSpPr>
            <a:xfrm>
              <a:off x="10293531" y="2708366"/>
              <a:ext cx="540073" cy="720634"/>
              <a:chOff x="9831977" y="2708366"/>
              <a:chExt cx="540073" cy="720634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C85392A-ADCF-2585-4C25-ACE20D145893}"/>
                  </a:ext>
                </a:extLst>
              </p:cNvPr>
              <p:cNvSpPr txBox="1"/>
              <p:nvPr/>
            </p:nvSpPr>
            <p:spPr>
              <a:xfrm>
                <a:off x="9982200" y="2776296"/>
                <a:ext cx="38985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>
                    <a:solidFill>
                      <a:srgbClr val="FF0000"/>
                    </a:solidFill>
                  </a:rPr>
                  <a:t>?</a:t>
                </a:r>
              </a:p>
            </p:txBody>
          </p: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DF98A821-D9B7-6521-0336-0EA1894949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31977" y="2708366"/>
                <a:ext cx="0" cy="720634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triangl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85631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4334</TotalTime>
  <Words>1084</Words>
  <Application>Microsoft Office PowerPoint</Application>
  <PresentationFormat>Widescreen</PresentationFormat>
  <Paragraphs>288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Aptos</vt:lpstr>
      <vt:lpstr>Arial</vt:lpstr>
      <vt:lpstr>Calibri</vt:lpstr>
      <vt:lpstr>Cambria Math</vt:lpstr>
      <vt:lpstr>Consolas</vt:lpstr>
      <vt:lpstr>Courier New</vt:lpstr>
      <vt:lpstr>Söhne</vt:lpstr>
      <vt:lpstr>Wingdings</vt:lpstr>
      <vt:lpstr>Office Theme</vt:lpstr>
      <vt:lpstr>SEARCH – a New Slow Start Algorithm for TCP and QUIC</vt:lpstr>
      <vt:lpstr>Motivation</vt:lpstr>
      <vt:lpstr>SEARCH – Slow start Exit at Right CHokepoint</vt:lpstr>
      <vt:lpstr>SEARCH – Slow start Exit at Right CHokepoint</vt:lpstr>
      <vt:lpstr>Outline</vt:lpstr>
      <vt:lpstr>Algorithm Update</vt:lpstr>
      <vt:lpstr>Suggested Updates from Last IETF Meeting</vt:lpstr>
      <vt:lpstr>Reduce Bytes Per Flow</vt:lpstr>
      <vt:lpstr>Error with Reduced Bits Per Bin</vt:lpstr>
      <vt:lpstr>Error with Reduced Bits Per Bin</vt:lpstr>
      <vt:lpstr>Per-Flow Memory</vt:lpstr>
      <vt:lpstr>Per-Flow Memory</vt:lpstr>
      <vt:lpstr>Suggested Updates from Last IETF Meeting</vt:lpstr>
      <vt:lpstr>Test Rate Limited Flows</vt:lpstr>
      <vt:lpstr>Test Rate Limited Flow – Application </vt:lpstr>
      <vt:lpstr>Outline</vt:lpstr>
      <vt:lpstr>Next Steps</vt:lpstr>
      <vt:lpstr>Summary</vt:lpstr>
      <vt:lpstr>SEARCH – a New Slow Start Algorithm for TCP and QUIC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Claypool, Mark</dc:creator>
  <cp:lastModifiedBy>Claypool, Mark</cp:lastModifiedBy>
  <cp:revision>64</cp:revision>
  <dcterms:created xsi:type="dcterms:W3CDTF">2024-07-17T20:00:25Z</dcterms:created>
  <dcterms:modified xsi:type="dcterms:W3CDTF">2024-11-05T09:59:09Z</dcterms:modified>
</cp:coreProperties>
</file>