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93" r:id="rId3"/>
    <p:sldId id="416" r:id="rId4"/>
    <p:sldId id="448" r:id="rId5"/>
    <p:sldId id="403" r:id="rId6"/>
    <p:sldId id="405" r:id="rId7"/>
    <p:sldId id="400" r:id="rId8"/>
    <p:sldId id="417" r:id="rId9"/>
    <p:sldId id="445" r:id="rId10"/>
    <p:sldId id="442" r:id="rId11"/>
    <p:sldId id="446" r:id="rId12"/>
    <p:sldId id="450" r:id="rId13"/>
    <p:sldId id="432" r:id="rId14"/>
    <p:sldId id="433" r:id="rId15"/>
    <p:sldId id="434" r:id="rId16"/>
    <p:sldId id="437" r:id="rId17"/>
    <p:sldId id="410" r:id="rId18"/>
    <p:sldId id="449" r:id="rId19"/>
    <p:sldId id="438" r:id="rId20"/>
    <p:sldId id="436" r:id="rId21"/>
    <p:sldId id="414" r:id="rId22"/>
    <p:sldId id="440" r:id="rId23"/>
    <p:sldId id="44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B0F0"/>
    <a:srgbClr val="FFFFCC"/>
    <a:srgbClr val="FFDDDD"/>
    <a:srgbClr val="B4E5A2"/>
    <a:srgbClr val="FF9900"/>
    <a:srgbClr val="62B1F6"/>
    <a:srgbClr val="FF00FF"/>
    <a:srgbClr val="FFFF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9" autoAdjust="0"/>
    <p:restoredTop sz="92752" autoAdjust="0"/>
  </p:normalViewPr>
  <p:slideViewPr>
    <p:cSldViewPr snapToGrid="0">
      <p:cViewPr>
        <p:scale>
          <a:sx n="58" d="100"/>
          <a:sy n="58" d="100"/>
        </p:scale>
        <p:origin x="621" y="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6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8A8D6-9A43-4B13-9F13-28EFDAAF65BE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4B07B-2CA8-4094-B6C0-EBE44F076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2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98552-74E4-A64D-B1EE-4C87EE390A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2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13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79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89F16-927D-6B52-077E-96E6FA0E5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ABEC73-0F3B-2494-081E-5838E901E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4F5361-09E5-1642-46C4-673EDF2B81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5B4C1-E306-522F-3769-F5E7106B80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81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41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CBD2C-5A60-29D3-6265-3EC3CCD9A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B8B64-E2F1-51A8-2A7C-F92BFD27B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DA9173-6EA8-5071-B097-D081D617B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C6B0E-F923-23ED-50A0-1173AB173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53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80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91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A55FB-C1D9-579D-E624-37C85285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9C705F-5C6B-49A7-975B-9F8CF57E7D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F21591-66C6-9DA5-2958-1C9BA2B90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C4D67-8C56-338B-9725-C2F0A965D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B07B-2CA8-4094-B6C0-EBE44F0766B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5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5207C-1AE6-1638-C4F3-A91CAC342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E6F137-6F8B-6E7C-BCA1-01E65FE2F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4BA6F9-88F5-2EC5-7113-E0285573FCEF}"/>
              </a:ext>
            </a:extLst>
          </p:cNvPr>
          <p:cNvSpPr/>
          <p:nvPr userDrawn="1"/>
        </p:nvSpPr>
        <p:spPr>
          <a:xfrm>
            <a:off x="4468633" y="6424654"/>
            <a:ext cx="811033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DCCB7-A515-09D8-79D1-7474D5869ED8}"/>
              </a:ext>
            </a:extLst>
          </p:cNvPr>
          <p:cNvSpPr/>
          <p:nvPr userDrawn="1"/>
        </p:nvSpPr>
        <p:spPr>
          <a:xfrm>
            <a:off x="174929" y="469127"/>
            <a:ext cx="1272208" cy="1129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0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723F4-6053-49A8-5196-5CE42C04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E10D6-8523-D9D3-C6C8-A84FB02DD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7DCB0-4A36-B845-613C-C981FAF92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5BF-E9E0-43FC-A8AC-37B872560073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22952-DD35-9BC4-E0C6-28E0AC968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D0EE9-A425-25DC-71B8-CA7B9FF5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83705-2D63-6B8C-7616-193AB3A3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17E88-ED5F-486B-3C41-E08CD634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BDC85B-A347-E88B-6663-BEA07906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0D5BC-FD01-49B7-A893-A77F5E771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7F9E-2B27-48F9-84E9-60B5F0C1531E}" type="datetime1">
              <a:rPr lang="en-US" smtClean="0"/>
              <a:t>11/3/2025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59E1F1-7021-EF92-6BE0-0C968A0F7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0432594-5E3E-BF17-E02D-79DA471FA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DD3BC2-B799-94B1-1AC0-2387C4E2A6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6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012FB-4DCC-1CF4-8230-3665B111D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62" y="365125"/>
            <a:ext cx="100593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1DDC0-2395-97A3-ED9E-F7BD6DABE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C33E3-D657-F609-EA4A-81F6C91EA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E818CF-652A-154F-4E1A-BA4FA4B105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39947-D7FB-F688-D867-D6F92D4B8B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7A8D7-148A-8BB4-08C0-9CD4832E1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EEB3-350D-44A0-998A-8296675616F4}" type="datetime1">
              <a:rPr lang="en-US" smtClean="0"/>
              <a:t>11/3/2025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4E4538-9CDD-4844-64CF-966ADF4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AC5EDE3-5CCA-649A-B111-F9024F73581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A5BAA3-E369-BA73-F578-6E4B40D828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0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6561-766B-5599-A28B-2A684173F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7E5FCA-D02E-66C5-C211-69DF347B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1CF291-537D-DD42-405C-1493C117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353520-A3B4-6D03-FCA4-DEB22A5BD4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1079F9-F67A-1A8D-966F-1A6563173D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3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A2D6DC-4FDB-0397-E83E-6F17758D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EFEC-629D-41AD-B4EE-6438FFF3B318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5D00A-AC80-2249-17B9-34768242A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1BAE2-4A55-3723-F808-E6FB832CB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456A67-1BCB-C93C-9C5B-53DD671C96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2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2546C-40A6-6274-4453-8AB917F4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AC38C-0CCD-85C1-2DE4-366B0D2F5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69AC0-2E3B-9DFC-057E-15628B554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8EF5-16D8-47FE-88E7-71428D7B4934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4195F-5B41-405F-42C8-3EF64E1DC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DD5357-3DF8-2F0A-1A5D-250515450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B3391F-8765-D70E-0DFB-32802EAFE1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9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4BFA42-7562-63CA-55AF-D049EBAFC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9ABF3-4783-6942-1D58-AEE3651CF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6FC6C-67A1-2A40-D3CC-E9A3C7D5E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3A859-052A-4C81-977B-712FCFAEA8A1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D8EF1-B5A4-AF96-429E-A77E5E156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1E8C523-F963-AAFA-5101-D890965D60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52BF85-A3F8-2602-E4F3-04868B578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4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C916B1-4835-41C5-A6AC-E0CA8E7B1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6" y="365125"/>
            <a:ext cx="97873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68F57-8E41-4321-3C88-9FF3504E8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35EA7-221B-49BD-A921-7312C77EAB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E9232A08-1BC6-42B3-A866-1BE7660920D9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D3CC6-8C56-68F6-4F38-2AD759300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               - Better Slow Start for TCP and QUIC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A283C-6E1A-E280-A732-E32D4CD7EE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CE4A850-3FF9-4AB9-A8BE-D526BA9205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ue magnifying glass with a graph&#10;&#10;Description automatically generated">
            <a:extLst>
              <a:ext uri="{FF2B5EF4-FFF2-40B4-BE49-F238E27FC236}">
                <a16:creationId xmlns:a16="http://schemas.microsoft.com/office/drawing/2014/main" id="{FEE504A0-88F7-1AC7-E465-CB099B5CC66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88" y="523077"/>
            <a:ext cx="1047758" cy="10096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DA7898-48B3-8B83-5206-E16262528A1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557332" y="6468763"/>
            <a:ext cx="650473" cy="14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7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8" r:id="rId7"/>
    <p:sldLayoutId id="2147483659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-"/>
        <a:defRPr sz="32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Aptos" panose="020B0004020202020204" pitchFamily="34" charset="0"/>
        <a:buChar char="▪"/>
        <a:defRPr sz="2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hyperlink" Target="https://github.com/SUSSdeveloper/HyStartPP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hyperlink" Target="https://github.com/SUSSdeveloper/HyStartPP" TargetMode="Externa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sv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25.jpe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5" Type="http://schemas.openxmlformats.org/officeDocument/2006/relationships/image" Target="../media/image38.svg"/><Relationship Id="rId10" Type="http://schemas.openxmlformats.org/officeDocument/2006/relationships/image" Target="../media/image33.jpeg"/><Relationship Id="rId19" Type="http://schemas.openxmlformats.org/officeDocument/2006/relationships/image" Target="../media/image42.svg"/><Relationship Id="rId4" Type="http://schemas.openxmlformats.org/officeDocument/2006/relationships/image" Target="../media/image27.svg"/><Relationship Id="rId9" Type="http://schemas.openxmlformats.org/officeDocument/2006/relationships/image" Target="../media/image32.jpe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ithub.com/SUSSdeveloper/HyStartPP" TargetMode="External"/><Relationship Id="rId5" Type="http://schemas.openxmlformats.org/officeDocument/2006/relationships/hyperlink" Target="https://dl.acm.org/doi/abs/10.1145/3651890.3672234" TargetMode="External"/><Relationship Id="rId4" Type="http://schemas.openxmlformats.org/officeDocument/2006/relationships/hyperlink" Target="https://www.rfc-editor.org/info/rfc940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iasat (American company) - Wikipedia">
            <a:extLst>
              <a:ext uri="{FF2B5EF4-FFF2-40B4-BE49-F238E27FC236}">
                <a16:creationId xmlns:a16="http://schemas.microsoft.com/office/drawing/2014/main" id="{56B735DE-5C8C-9395-3240-41E0971DD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2" y="5810341"/>
            <a:ext cx="2104275" cy="69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45108A-C0E4-E0A3-440F-8893D0D07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970" y="1658632"/>
            <a:ext cx="10826470" cy="160622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Better Slow Start for TCP and QUIC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D917C-6285-7AB2-7A55-1EB8A1A84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4115" y="3583111"/>
            <a:ext cx="3614871" cy="160621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Jae Chung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Feng Li</a:t>
            </a:r>
            <a:endParaRPr lang="en-US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Worcester Polytechnic Institute - Wikipedia">
            <a:extLst>
              <a:ext uri="{FF2B5EF4-FFF2-40B4-BE49-F238E27FC236}">
                <a16:creationId xmlns:a16="http://schemas.microsoft.com/office/drawing/2014/main" id="{5655C22E-17D5-038B-35FF-9004626CC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76" y="5833843"/>
            <a:ext cx="1873102" cy="6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CD667CD1-74D0-F051-E880-DAC6068C13C6}"/>
              </a:ext>
            </a:extLst>
          </p:cNvPr>
          <p:cNvSpPr txBox="1">
            <a:spLocks/>
          </p:cNvSpPr>
          <p:nvPr/>
        </p:nvSpPr>
        <p:spPr>
          <a:xfrm>
            <a:off x="5974163" y="3583111"/>
            <a:ext cx="4835845" cy="1331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Maryam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Ataei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Kachooei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 Claypool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7752C0-C5B4-BFF4-C566-BDB7D266F4CF}"/>
              </a:ext>
            </a:extLst>
          </p:cNvPr>
          <p:cNvSpPr txBox="1"/>
          <p:nvPr/>
        </p:nvSpPr>
        <p:spPr>
          <a:xfrm>
            <a:off x="5101342" y="5141345"/>
            <a:ext cx="261372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IETF CCWG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Montral, Canada</a:t>
            </a:r>
          </a:p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November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666EF-E2B4-7093-A3AA-356C0A7735CD}"/>
              </a:ext>
            </a:extLst>
          </p:cNvPr>
          <p:cNvSpPr txBox="1"/>
          <p:nvPr/>
        </p:nvSpPr>
        <p:spPr>
          <a:xfrm>
            <a:off x="4965534" y="201600"/>
            <a:ext cx="2885342" cy="11387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 </a:t>
            </a:r>
          </a:p>
          <a:p>
            <a:r>
              <a:rPr lang="en-US" sz="4800" dirty="0"/>
              <a:t>   </a:t>
            </a:r>
            <a:r>
              <a:rPr lang="en-US" sz="4800" i="1" dirty="0"/>
              <a:t>Update</a:t>
            </a:r>
            <a:r>
              <a:rPr lang="en-US" sz="4800" dirty="0"/>
              <a:t>   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99066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52CAA-930F-A7FE-7611-9B70DABB9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–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73932F-8DC2-A629-1D7C-1F2E94B6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47DE7-5F4B-A8A4-FF4C-040D55247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D8B2-45E8-D513-89DA-7BE65AF42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sp>
        <p:nvSpPr>
          <p:cNvPr id="18" name="AutoShape 2" descr="Image of ">
            <a:extLst>
              <a:ext uri="{FF2B5EF4-FFF2-40B4-BE49-F238E27FC236}">
                <a16:creationId xmlns:a16="http://schemas.microsoft.com/office/drawing/2014/main" id="{9CC8746E-A7D4-B191-E5C8-1FE00A1526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6051" y="50337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25A6CAA-D3DA-FC69-2D7D-EB2199590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28" y="2580013"/>
            <a:ext cx="2484245" cy="195392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0CBBED9-0397-D104-DDE0-F50FB1D13A01}"/>
              </a:ext>
            </a:extLst>
          </p:cNvPr>
          <p:cNvGrpSpPr/>
          <p:nvPr/>
        </p:nvGrpSpPr>
        <p:grpSpPr>
          <a:xfrm>
            <a:off x="9823224" y="2619534"/>
            <a:ext cx="1917914" cy="1618931"/>
            <a:chOff x="8430197" y="4599252"/>
            <a:chExt cx="1917914" cy="161893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CF42FED-820A-8068-C3AF-F0BF79591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26282" y="4599252"/>
              <a:ext cx="1325744" cy="1069029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0EF07C-CAE0-C92E-C926-A20C69C34DF1}"/>
                </a:ext>
              </a:extLst>
            </p:cNvPr>
            <p:cNvSpPr txBox="1"/>
            <p:nvPr/>
          </p:nvSpPr>
          <p:spPr>
            <a:xfrm>
              <a:off x="8430197" y="5694963"/>
              <a:ext cx="191791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>
                  <a:hlinkClick r:id="rId5"/>
                </a:rPr>
                <a:t>HyStartPP</a:t>
              </a:r>
              <a:endParaRPr lang="en-US" sz="2800" b="1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8A0523-C4D6-52D9-1E82-65A115F158EE}"/>
              </a:ext>
            </a:extLst>
          </p:cNvPr>
          <p:cNvGrpSpPr/>
          <p:nvPr/>
        </p:nvGrpSpPr>
        <p:grpSpPr>
          <a:xfrm>
            <a:off x="3069125" y="1690688"/>
            <a:ext cx="6604942" cy="4447749"/>
            <a:chOff x="3069125" y="1690688"/>
            <a:chExt cx="6604942" cy="4447749"/>
          </a:xfrm>
        </p:grpSpPr>
        <p:pic>
          <p:nvPicPr>
            <p:cNvPr id="7" name="Picture 6" descr="A diagram of a flowchart&#10;&#10;AI-generated content may be incorrect.">
              <a:extLst>
                <a:ext uri="{FF2B5EF4-FFF2-40B4-BE49-F238E27FC236}">
                  <a16:creationId xmlns:a16="http://schemas.microsoft.com/office/drawing/2014/main" id="{7FE665B3-3F8C-7A40-1258-F7EA92253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7560" y="1690688"/>
              <a:ext cx="4657162" cy="4447749"/>
            </a:xfrm>
            <a:prstGeom prst="rect">
              <a:avLst/>
            </a:prstGeom>
          </p:spPr>
        </p:pic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0195880A-97D4-0444-CF31-36249BD7FEB3}"/>
                </a:ext>
              </a:extLst>
            </p:cNvPr>
            <p:cNvSpPr/>
            <p:nvPr/>
          </p:nvSpPr>
          <p:spPr>
            <a:xfrm>
              <a:off x="3069125" y="3016251"/>
              <a:ext cx="512275" cy="90534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02491DF0-33AA-5B5E-F408-189F7F52CC84}"/>
                </a:ext>
              </a:extLst>
            </p:cNvPr>
            <p:cNvSpPr/>
            <p:nvPr/>
          </p:nvSpPr>
          <p:spPr>
            <a:xfrm>
              <a:off x="9161792" y="3071054"/>
              <a:ext cx="512275" cy="90534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A015654-803F-000E-8BE5-34D750E60B99}"/>
              </a:ext>
            </a:extLst>
          </p:cNvPr>
          <p:cNvGrpSpPr/>
          <p:nvPr/>
        </p:nvGrpSpPr>
        <p:grpSpPr>
          <a:xfrm>
            <a:off x="7175668" y="229230"/>
            <a:ext cx="4572000" cy="1200329"/>
            <a:chOff x="4038600" y="2097997"/>
            <a:chExt cx="4572000" cy="1200329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9E3A881-91A4-AB1D-C44F-CCC2DE021342}"/>
                </a:ext>
              </a:extLst>
            </p:cNvPr>
            <p:cNvSpPr/>
            <p:nvPr/>
          </p:nvSpPr>
          <p:spPr>
            <a:xfrm>
              <a:off x="4038600" y="2097997"/>
              <a:ext cx="4572000" cy="1200329"/>
            </a:xfrm>
            <a:prstGeom prst="roundRect">
              <a:avLst/>
            </a:prstGeom>
            <a:solidFill>
              <a:schemeClr val="bg1"/>
            </a:solidFill>
            <a:ln w="28575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2A01C1A-FE37-6316-C392-AF5BB34F2912}"/>
                </a:ext>
              </a:extLst>
            </p:cNvPr>
            <p:cNvSpPr txBox="1"/>
            <p:nvPr/>
          </p:nvSpPr>
          <p:spPr>
            <a:xfrm>
              <a:off x="4038600" y="2097997"/>
              <a:ext cx="237116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Zimraan Ahmad</a:t>
              </a:r>
            </a:p>
            <a:p>
              <a:pPr algn="ctr"/>
              <a:r>
                <a:rPr lang="en-US" sz="2400" dirty="0"/>
                <a:t>Joshua Solomon</a:t>
              </a:r>
            </a:p>
            <a:p>
              <a:pPr algn="ctr"/>
              <a:r>
                <a:rPr lang="en-US" sz="2400" dirty="0"/>
                <a:t>Clive Thompson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E2E6962-A871-9F5F-17F1-57E52CABC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09762" y="2353586"/>
              <a:ext cx="2086419" cy="68915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C3814E7-7DB4-B756-1E38-10AA8AC3762E}"/>
              </a:ext>
            </a:extLst>
          </p:cNvPr>
          <p:cNvSpPr txBox="1"/>
          <p:nvPr/>
        </p:nvSpPr>
        <p:spPr>
          <a:xfrm>
            <a:off x="326719" y="4939373"/>
            <a:ext cx="325468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Verification: </a:t>
            </a:r>
          </a:p>
          <a:p>
            <a:r>
              <a:rPr lang="en-US" sz="2000" dirty="0" err="1">
                <a:solidFill>
                  <a:srgbClr val="C00000"/>
                </a:solidFill>
              </a:rPr>
              <a:t>HyStartPP</a:t>
            </a:r>
            <a:r>
              <a:rPr lang="en-US" sz="2000" dirty="0">
                <a:solidFill>
                  <a:srgbClr val="C00000"/>
                </a:solidFill>
              </a:rPr>
              <a:t> coded </a:t>
            </a:r>
            <a:r>
              <a:rPr lang="en-US" sz="2000">
                <a:solidFill>
                  <a:srgbClr val="C00000"/>
                </a:solidFill>
              </a:rPr>
              <a:t>properly?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1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0BFC1-74C6-28F7-69B8-47D177E76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FDA0-4216-BCF5-A76D-5250ECBE2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–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3F282-6E1D-0D13-D5BE-4F57AA709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92F46-5C7C-CA51-EB14-8AF4EEDE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8D001-06BA-21D0-A906-D27DA983F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sp>
        <p:nvSpPr>
          <p:cNvPr id="18" name="AutoShape 2" descr="Image of ">
            <a:extLst>
              <a:ext uri="{FF2B5EF4-FFF2-40B4-BE49-F238E27FC236}">
                <a16:creationId xmlns:a16="http://schemas.microsoft.com/office/drawing/2014/main" id="{873CC213-4B1F-9760-B2D0-16098C8019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6051" y="50337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37171D7-27E9-16C9-7477-740BDE6C9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28" y="2580013"/>
            <a:ext cx="2484245" cy="195392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6E362-EE37-1FC1-62FF-63D954535C91}"/>
              </a:ext>
            </a:extLst>
          </p:cNvPr>
          <p:cNvGrpSpPr/>
          <p:nvPr/>
        </p:nvGrpSpPr>
        <p:grpSpPr>
          <a:xfrm>
            <a:off x="9823224" y="2619534"/>
            <a:ext cx="1917914" cy="1618931"/>
            <a:chOff x="8430197" y="4599252"/>
            <a:chExt cx="1917914" cy="161893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FDDF25-45E6-732D-B61A-A4A0276AE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26282" y="4599252"/>
              <a:ext cx="1325744" cy="106902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5891BB-ED71-E9D5-EB6D-DDFE8CACA43E}"/>
                </a:ext>
              </a:extLst>
            </p:cNvPr>
            <p:cNvSpPr txBox="1"/>
            <p:nvPr/>
          </p:nvSpPr>
          <p:spPr>
            <a:xfrm>
              <a:off x="8430197" y="5694963"/>
              <a:ext cx="191791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>
                  <a:hlinkClick r:id="rId5"/>
                </a:rPr>
                <a:t>HyStartPP</a:t>
              </a:r>
              <a:endParaRPr lang="en-US" sz="2800" b="1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4D8BCB5-9D9D-FD10-C721-51F5704F0649}"/>
              </a:ext>
            </a:extLst>
          </p:cNvPr>
          <p:cNvGrpSpPr/>
          <p:nvPr/>
        </p:nvGrpSpPr>
        <p:grpSpPr>
          <a:xfrm>
            <a:off x="3069125" y="1546284"/>
            <a:ext cx="6854460" cy="4476939"/>
            <a:chOff x="3069125" y="1546284"/>
            <a:chExt cx="6854460" cy="4476939"/>
          </a:xfrm>
        </p:grpSpPr>
        <p:pic>
          <p:nvPicPr>
            <p:cNvPr id="8" name="Picture 7" descr="A diagram of a algorithm&#10;&#10;AI-generated content may be incorrect.">
              <a:extLst>
                <a:ext uri="{FF2B5EF4-FFF2-40B4-BE49-F238E27FC236}">
                  <a16:creationId xmlns:a16="http://schemas.microsoft.com/office/drawing/2014/main" id="{64291F79-BF83-C11B-F1E6-095CA5301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5026" y="1546284"/>
              <a:ext cx="3301654" cy="4476939"/>
            </a:xfrm>
            <a:prstGeom prst="rect">
              <a:avLst/>
            </a:prstGeom>
          </p:spPr>
        </p:pic>
        <p:pic>
          <p:nvPicPr>
            <p:cNvPr id="11" name="Picture 10" descr="A diagram of a flowchart&#10;&#10;AI-generated content may be incorrect.">
              <a:extLst>
                <a:ext uri="{FF2B5EF4-FFF2-40B4-BE49-F238E27FC236}">
                  <a16:creationId xmlns:a16="http://schemas.microsoft.com/office/drawing/2014/main" id="{D90E4D8A-35DD-9522-37D7-02AC1FC61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0137" y="1706830"/>
              <a:ext cx="3563448" cy="4136920"/>
            </a:xfrm>
            <a:prstGeom prst="rect">
              <a:avLst/>
            </a:prstGeom>
          </p:spPr>
        </p:pic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079E6095-A52C-9CED-98F9-82419E994C9A}"/>
                </a:ext>
              </a:extLst>
            </p:cNvPr>
            <p:cNvSpPr/>
            <p:nvPr/>
          </p:nvSpPr>
          <p:spPr>
            <a:xfrm rot="10800000">
              <a:off x="3069125" y="3016251"/>
              <a:ext cx="512275" cy="90534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FE0C3844-B146-0422-0347-49FF9F887A37}"/>
                </a:ext>
              </a:extLst>
            </p:cNvPr>
            <p:cNvSpPr/>
            <p:nvPr/>
          </p:nvSpPr>
          <p:spPr>
            <a:xfrm rot="10800000">
              <a:off x="9161792" y="3071054"/>
              <a:ext cx="512275" cy="90534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4CE3B0-6120-2B4A-9828-CD94678EACB3}"/>
              </a:ext>
            </a:extLst>
          </p:cNvPr>
          <p:cNvGrpSpPr/>
          <p:nvPr/>
        </p:nvGrpSpPr>
        <p:grpSpPr>
          <a:xfrm>
            <a:off x="7175668" y="229230"/>
            <a:ext cx="4572000" cy="1200329"/>
            <a:chOff x="4038600" y="2097997"/>
            <a:chExt cx="4572000" cy="1200329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7DA1F85-B84D-A4C6-18A8-03CE8136DA3C}"/>
                </a:ext>
              </a:extLst>
            </p:cNvPr>
            <p:cNvSpPr/>
            <p:nvPr/>
          </p:nvSpPr>
          <p:spPr>
            <a:xfrm>
              <a:off x="4038600" y="2097997"/>
              <a:ext cx="4572000" cy="1200329"/>
            </a:xfrm>
            <a:prstGeom prst="roundRect">
              <a:avLst/>
            </a:prstGeom>
            <a:solidFill>
              <a:schemeClr val="bg1"/>
            </a:solidFill>
            <a:ln w="28575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0987A2-2D48-725A-F9FC-96DC0771A7C7}"/>
                </a:ext>
              </a:extLst>
            </p:cNvPr>
            <p:cNvSpPr txBox="1"/>
            <p:nvPr/>
          </p:nvSpPr>
          <p:spPr>
            <a:xfrm>
              <a:off x="4038600" y="2097997"/>
              <a:ext cx="237116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Zimraan Ahmad</a:t>
              </a:r>
            </a:p>
            <a:p>
              <a:pPr algn="ctr"/>
              <a:r>
                <a:rPr lang="en-US" sz="2400" dirty="0"/>
                <a:t>Joshua Solomon</a:t>
              </a:r>
            </a:p>
            <a:p>
              <a:pPr algn="ctr"/>
              <a:r>
                <a:rPr lang="en-US" sz="2400" dirty="0"/>
                <a:t>Clive Thompson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9ECC6C7-C448-A6F6-2A72-D8C2AC82F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09762" y="2353586"/>
              <a:ext cx="2086419" cy="68915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D5D8E86-C330-8ED1-FE95-E4BB2397E36D}"/>
              </a:ext>
            </a:extLst>
          </p:cNvPr>
          <p:cNvSpPr txBox="1"/>
          <p:nvPr/>
        </p:nvSpPr>
        <p:spPr>
          <a:xfrm>
            <a:off x="8795337" y="1596613"/>
            <a:ext cx="3254681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Verification: </a:t>
            </a:r>
          </a:p>
          <a:p>
            <a:r>
              <a:rPr lang="en-US" sz="2000" dirty="0" err="1">
                <a:solidFill>
                  <a:srgbClr val="C00000"/>
                </a:solidFill>
              </a:rPr>
              <a:t>HyStartPP</a:t>
            </a:r>
            <a:r>
              <a:rPr lang="en-US" sz="2000" dirty="0">
                <a:solidFill>
                  <a:srgbClr val="C00000"/>
                </a:solidFill>
              </a:rPr>
              <a:t> coded properly?</a:t>
            </a:r>
          </a:p>
        </p:txBody>
      </p:sp>
    </p:spTree>
    <p:extLst>
      <p:ext uri="{BB962C8B-B14F-4D97-AF65-F5344CB8AC3E}">
        <p14:creationId xmlns:p14="http://schemas.microsoft.com/office/powerpoint/2010/main" val="232857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bldLvl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2FF8F-D559-B0C8-AEA7-A32389F34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6" y="365125"/>
            <a:ext cx="9967868" cy="1325563"/>
          </a:xfrm>
        </p:spPr>
        <p:txBody>
          <a:bodyPr/>
          <a:lstStyle/>
          <a:p>
            <a:r>
              <a:rPr lang="en-US" dirty="0"/>
              <a:t>Linux –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  <a:r>
              <a:rPr lang="en-US" dirty="0"/>
              <a:t>: Verification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B64E50-1380-FE3D-BC67-9D47A8C6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7AB9B-6956-B931-E871-88B03AEB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4034F-8B31-37E0-05F1-7E4057BBF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C1DC75-B4D0-CF43-3F10-586A0A16C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35" y="1596190"/>
            <a:ext cx="7364729" cy="41206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1E3C21E-9C86-A410-0A83-AC4D15ED754A}"/>
              </a:ext>
            </a:extLst>
          </p:cNvPr>
          <p:cNvSpPr txBox="1"/>
          <p:nvPr/>
        </p:nvSpPr>
        <p:spPr>
          <a:xfrm>
            <a:off x="8153400" y="1681979"/>
            <a:ext cx="3711881" cy="23698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Verification: </a:t>
            </a:r>
          </a:p>
          <a:p>
            <a:r>
              <a:rPr lang="en-US" sz="2000" dirty="0" err="1">
                <a:solidFill>
                  <a:srgbClr val="C00000"/>
                </a:solidFill>
              </a:rPr>
              <a:t>HyStart</a:t>
            </a:r>
            <a:r>
              <a:rPr lang="en-US" sz="2000" dirty="0">
                <a:solidFill>
                  <a:srgbClr val="C00000"/>
                </a:solidFill>
              </a:rPr>
              <a:t>++ coded properly?</a:t>
            </a:r>
          </a:p>
          <a:p>
            <a:endParaRPr lang="en-US" sz="2000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SS goes to CSS, CSS goes to CA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SS goes to CSS, CSS goes back to 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E3786D-E7C8-C910-1998-6E0497B3D600}"/>
              </a:ext>
            </a:extLst>
          </p:cNvPr>
          <p:cNvSpPr txBox="1"/>
          <p:nvPr/>
        </p:nvSpPr>
        <p:spPr>
          <a:xfrm>
            <a:off x="8153400" y="4700114"/>
            <a:ext cx="3711881" cy="113877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Validation: </a:t>
            </a:r>
          </a:p>
          <a:p>
            <a:r>
              <a:rPr lang="en-US" sz="2000" dirty="0" err="1">
                <a:solidFill>
                  <a:srgbClr val="C00000"/>
                </a:solidFill>
              </a:rPr>
              <a:t>HyStart</a:t>
            </a:r>
            <a:r>
              <a:rPr lang="en-US" sz="2000" dirty="0">
                <a:solidFill>
                  <a:srgbClr val="C00000"/>
                </a:solidFill>
              </a:rPr>
              <a:t>++ </a:t>
            </a:r>
            <a:r>
              <a:rPr lang="en-US" sz="2000" dirty="0"/>
              <a:t>compared to </a:t>
            </a:r>
            <a:r>
              <a:rPr lang="en-US" sz="2000" dirty="0">
                <a:solidFill>
                  <a:srgbClr val="00B0F0"/>
                </a:solidFill>
              </a:rPr>
              <a:t>SEARCH</a:t>
            </a:r>
          </a:p>
        </p:txBody>
      </p:sp>
    </p:spTree>
    <p:extLst>
      <p:ext uri="{BB962C8B-B14F-4D97-AF65-F5344CB8AC3E}">
        <p14:creationId xmlns:p14="http://schemas.microsoft.com/office/powerpoint/2010/main" val="252027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 bldLvl="2" animBg="1"/>
      <p:bldP spid="8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>
            <a:extLst>
              <a:ext uri="{FF2B5EF4-FFF2-40B4-BE49-F238E27FC236}">
                <a16:creationId xmlns:a16="http://schemas.microsoft.com/office/drawing/2014/main" id="{D6C9B32B-0980-5D6E-9361-4BE69C04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Empirical Evidence of Safety </a:t>
            </a:r>
            <a:r>
              <a:rPr lang="en-US" dirty="0"/>
              <a:t>&amp; </a:t>
            </a:r>
            <a:br>
              <a:rPr lang="en-US" dirty="0"/>
            </a:br>
            <a:r>
              <a:rPr lang="en-US" dirty="0">
                <a:solidFill>
                  <a:srgbClr val="008000"/>
                </a:solidFill>
              </a:rPr>
              <a:t>Intent to Deploy</a:t>
            </a:r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5932252-1BD0-DC38-5CE7-84FE38A2E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856" y="1908655"/>
            <a:ext cx="3866186" cy="30097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Evaluate </a:t>
            </a:r>
            <a:r>
              <a:rPr lang="en-US" b="1" dirty="0">
                <a:solidFill>
                  <a:srgbClr val="00B0F0"/>
                </a:solidFill>
              </a:rPr>
              <a:t>SEARCH</a:t>
            </a:r>
            <a:r>
              <a:rPr lang="en-US" dirty="0"/>
              <a:t> in a production environment </a:t>
            </a:r>
          </a:p>
          <a:p>
            <a:pPr>
              <a:spcBef>
                <a:spcPts val="2400"/>
              </a:spcBef>
            </a:pPr>
            <a:r>
              <a:rPr lang="en-US" dirty="0"/>
              <a:t>Measure delay for streaming video commencement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DEF43-EA5B-4140-F71A-4840F7526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5BF-E9E0-43FC-A8AC-37B872560073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3C9B-1123-C5D5-2375-B0B81A26B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A9914-F50D-220A-8BFC-43FD248F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2" descr="Netflix | Brand Assets | Logos">
            <a:extLst>
              <a:ext uri="{FF2B5EF4-FFF2-40B4-BE49-F238E27FC236}">
                <a16:creationId xmlns:a16="http://schemas.microsoft.com/office/drawing/2014/main" id="{4130BFF8-8B91-7277-714D-52DE6F69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642" y="2249280"/>
            <a:ext cx="283690" cy="15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 descr="Television with solid fill">
            <a:extLst>
              <a:ext uri="{FF2B5EF4-FFF2-40B4-BE49-F238E27FC236}">
                <a16:creationId xmlns:a16="http://schemas.microsoft.com/office/drawing/2014/main" id="{87D87912-57F8-5DD3-6F3D-8E4F48923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7772" y="2043129"/>
            <a:ext cx="914400" cy="914400"/>
          </a:xfrm>
          <a:prstGeom prst="rect">
            <a:avLst/>
          </a:prstGeom>
        </p:spPr>
      </p:pic>
      <p:pic>
        <p:nvPicPr>
          <p:cNvPr id="9" name="Graphic 8" descr="Remote control with solid fill">
            <a:extLst>
              <a:ext uri="{FF2B5EF4-FFF2-40B4-BE49-F238E27FC236}">
                <a16:creationId xmlns:a16="http://schemas.microsoft.com/office/drawing/2014/main" id="{706B5D9A-40A7-5471-B69D-D5CAF838AC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88214" y="2242096"/>
            <a:ext cx="516466" cy="516466"/>
          </a:xfrm>
          <a:prstGeom prst="rect">
            <a:avLst/>
          </a:prstGeom>
        </p:spPr>
      </p:pic>
      <p:pic>
        <p:nvPicPr>
          <p:cNvPr id="10" name="Graphic 9" descr="Server with solid fill">
            <a:extLst>
              <a:ext uri="{FF2B5EF4-FFF2-40B4-BE49-F238E27FC236}">
                <a16:creationId xmlns:a16="http://schemas.microsoft.com/office/drawing/2014/main" id="{D025BC71-4D7D-0688-0F07-BDA169996C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07003" y="2043129"/>
            <a:ext cx="914400" cy="91440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AB9A83-C799-5A4F-98BD-4BCA9734D1D7}"/>
              </a:ext>
            </a:extLst>
          </p:cNvPr>
          <p:cNvCxnSpPr/>
          <p:nvPr/>
        </p:nvCxnSpPr>
        <p:spPr>
          <a:xfrm>
            <a:off x="6028262" y="2309259"/>
            <a:ext cx="4478741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E85B810-0762-4CAE-DB6F-DB00A82B5949}"/>
              </a:ext>
            </a:extLst>
          </p:cNvPr>
          <p:cNvCxnSpPr>
            <a:cxnSpLocks/>
          </p:cNvCxnSpPr>
          <p:nvPr/>
        </p:nvCxnSpPr>
        <p:spPr>
          <a:xfrm flipH="1">
            <a:off x="6028261" y="2598136"/>
            <a:ext cx="4478741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3">
            <a:extLst>
              <a:ext uri="{FF2B5EF4-FFF2-40B4-BE49-F238E27FC236}">
                <a16:creationId xmlns:a16="http://schemas.microsoft.com/office/drawing/2014/main" id="{293B629E-6512-7F73-4334-00FEF7DA4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513" y="2620353"/>
            <a:ext cx="1525780" cy="127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3CE7D122-21B6-6A73-3C3B-A85D358EC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429" y="4859344"/>
            <a:ext cx="1525327" cy="127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BF3A4DF7-2BAB-C1BF-FA17-EF1FE642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849" y="2758562"/>
            <a:ext cx="1439597" cy="120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5" descr="Sad face outline with solid fill">
            <a:extLst>
              <a:ext uri="{FF2B5EF4-FFF2-40B4-BE49-F238E27FC236}">
                <a16:creationId xmlns:a16="http://schemas.microsoft.com/office/drawing/2014/main" id="{283AEBC5-B94B-BE8B-D8C9-850D2ADAD1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83372" y="2114043"/>
            <a:ext cx="602776" cy="602776"/>
          </a:xfrm>
          <a:prstGeom prst="rect">
            <a:avLst/>
          </a:prstGeom>
        </p:spPr>
      </p:pic>
      <p:pic>
        <p:nvPicPr>
          <p:cNvPr id="17" name="Graphic 16" descr="Stopwatch 75% with solid fill">
            <a:extLst>
              <a:ext uri="{FF2B5EF4-FFF2-40B4-BE49-F238E27FC236}">
                <a16:creationId xmlns:a16="http://schemas.microsoft.com/office/drawing/2014/main" id="{2914D351-1176-ABD3-AFA0-F361FA3967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72657" y="1690688"/>
            <a:ext cx="602776" cy="602776"/>
          </a:xfrm>
          <a:prstGeom prst="rect">
            <a:avLst/>
          </a:prstGeom>
        </p:spPr>
      </p:pic>
      <p:pic>
        <p:nvPicPr>
          <p:cNvPr id="18" name="Graphic 17" descr="Television with solid fill">
            <a:extLst>
              <a:ext uri="{FF2B5EF4-FFF2-40B4-BE49-F238E27FC236}">
                <a16:creationId xmlns:a16="http://schemas.microsoft.com/office/drawing/2014/main" id="{F9B26C81-B3C2-B5E1-6237-1AEE49A99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23687" y="4404376"/>
            <a:ext cx="914400" cy="914400"/>
          </a:xfrm>
          <a:prstGeom prst="rect">
            <a:avLst/>
          </a:prstGeom>
        </p:spPr>
      </p:pic>
      <p:pic>
        <p:nvPicPr>
          <p:cNvPr id="19" name="Graphic 18" descr="Remote control with solid fill">
            <a:extLst>
              <a:ext uri="{FF2B5EF4-FFF2-40B4-BE49-F238E27FC236}">
                <a16:creationId xmlns:a16="http://schemas.microsoft.com/office/drawing/2014/main" id="{6F16B3B1-06D0-2CF1-C94C-46425FD46A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14129" y="4589698"/>
            <a:ext cx="516466" cy="516466"/>
          </a:xfrm>
          <a:prstGeom prst="rect">
            <a:avLst/>
          </a:prstGeom>
        </p:spPr>
      </p:pic>
      <p:pic>
        <p:nvPicPr>
          <p:cNvPr id="20" name="Graphic 19" descr="Server with solid fill">
            <a:extLst>
              <a:ext uri="{FF2B5EF4-FFF2-40B4-BE49-F238E27FC236}">
                <a16:creationId xmlns:a16="http://schemas.microsoft.com/office/drawing/2014/main" id="{EE34CD06-4C71-FC22-DF77-6C2F3D64C4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32918" y="4431672"/>
            <a:ext cx="914400" cy="914400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F5AA454-C52D-ADD2-D2C8-BF9D3EBCE6F9}"/>
              </a:ext>
            </a:extLst>
          </p:cNvPr>
          <p:cNvCxnSpPr/>
          <p:nvPr/>
        </p:nvCxnSpPr>
        <p:spPr>
          <a:xfrm>
            <a:off x="6054177" y="4725098"/>
            <a:ext cx="4478741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B6360E7-1216-5C0A-98C1-2EB7C553A498}"/>
              </a:ext>
            </a:extLst>
          </p:cNvPr>
          <p:cNvCxnSpPr>
            <a:cxnSpLocks/>
          </p:cNvCxnSpPr>
          <p:nvPr/>
        </p:nvCxnSpPr>
        <p:spPr>
          <a:xfrm flipH="1">
            <a:off x="6054176" y="4918440"/>
            <a:ext cx="4478741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Stopwatch 25% with solid fill">
            <a:extLst>
              <a:ext uri="{FF2B5EF4-FFF2-40B4-BE49-F238E27FC236}">
                <a16:creationId xmlns:a16="http://schemas.microsoft.com/office/drawing/2014/main" id="{EC70A520-483F-C6BE-BA18-98A31CF6DA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966244" y="4127915"/>
            <a:ext cx="559314" cy="559314"/>
          </a:xfrm>
          <a:prstGeom prst="rect">
            <a:avLst/>
          </a:prstGeom>
        </p:spPr>
      </p:pic>
      <p:pic>
        <p:nvPicPr>
          <p:cNvPr id="24" name="Graphic 23" descr="Smiling face outline with solid fill">
            <a:extLst>
              <a:ext uri="{FF2B5EF4-FFF2-40B4-BE49-F238E27FC236}">
                <a16:creationId xmlns:a16="http://schemas.microsoft.com/office/drawing/2014/main" id="{B5F040F1-6E17-9C46-F3B1-A48EB9B275A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901238" y="4443103"/>
            <a:ext cx="602777" cy="602777"/>
          </a:xfrm>
          <a:prstGeom prst="rect">
            <a:avLst/>
          </a:prstGeom>
        </p:spPr>
      </p:pic>
      <p:pic>
        <p:nvPicPr>
          <p:cNvPr id="25" name="Graphic 24" descr="Drama with solid fill">
            <a:extLst>
              <a:ext uri="{FF2B5EF4-FFF2-40B4-BE49-F238E27FC236}">
                <a16:creationId xmlns:a16="http://schemas.microsoft.com/office/drawing/2014/main" id="{6C23BA1C-17A7-6E15-B8D2-829DEC70335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138881" y="2224605"/>
            <a:ext cx="464918" cy="464918"/>
          </a:xfrm>
          <a:prstGeom prst="rect">
            <a:avLst/>
          </a:prstGeom>
        </p:spPr>
      </p:pic>
      <p:pic>
        <p:nvPicPr>
          <p:cNvPr id="26" name="Graphic 25" descr="Drama with solid fill">
            <a:extLst>
              <a:ext uri="{FF2B5EF4-FFF2-40B4-BE49-F238E27FC236}">
                <a16:creationId xmlns:a16="http://schemas.microsoft.com/office/drawing/2014/main" id="{85CCB365-4FDE-D192-86D9-853AADFB671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148428" y="4589698"/>
            <a:ext cx="464918" cy="464918"/>
          </a:xfrm>
          <a:prstGeom prst="rect">
            <a:avLst/>
          </a:prstGeom>
        </p:spPr>
      </p:pic>
      <p:pic>
        <p:nvPicPr>
          <p:cNvPr id="27" name="Picture 2" descr="Netflix | Brand Assets | Logos">
            <a:extLst>
              <a:ext uri="{FF2B5EF4-FFF2-40B4-BE49-F238E27FC236}">
                <a16:creationId xmlns:a16="http://schemas.microsoft.com/office/drawing/2014/main" id="{9F9E137B-D11F-4ED3-CFAF-A71A1BB16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442" y="4607403"/>
            <a:ext cx="283690" cy="15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8">
            <a:extLst>
              <a:ext uri="{FF2B5EF4-FFF2-40B4-BE49-F238E27FC236}">
                <a16:creationId xmlns:a16="http://schemas.microsoft.com/office/drawing/2014/main" id="{0C29ED28-B288-2E8C-2DE6-1A070C9EB0A5}"/>
              </a:ext>
            </a:extLst>
          </p:cNvPr>
          <p:cNvSpPr txBox="1">
            <a:spLocks/>
          </p:cNvSpPr>
          <p:nvPr/>
        </p:nvSpPr>
        <p:spPr>
          <a:xfrm>
            <a:off x="228855" y="4832354"/>
            <a:ext cx="3866186" cy="17701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-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Char char="▪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</a:pPr>
            <a:r>
              <a:rPr lang="en-US" dirty="0"/>
              <a:t>Many cases – no difference, but </a:t>
            </a:r>
            <a:r>
              <a:rPr lang="en-US" i="1" dirty="0"/>
              <a:t>tail</a:t>
            </a:r>
            <a:r>
              <a:rPr lang="en-US" dirty="0"/>
              <a:t> of performance distribution</a:t>
            </a:r>
          </a:p>
        </p:txBody>
      </p:sp>
    </p:spTree>
    <p:extLst>
      <p:ext uri="{BB962C8B-B14F-4D97-AF65-F5344CB8AC3E}">
        <p14:creationId xmlns:p14="http://schemas.microsoft.com/office/powerpoint/2010/main" val="77523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/>
      <p:bldP spid="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ADC584AC-E723-0A86-A337-5E6F6E05F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688" y="1943113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37EFA-CFFE-C8B7-C5DC-CE626F691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FreeBSD – Default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09B6BF-E33C-57E6-2E75-0A806FA81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779D1-08AF-D57E-2A0F-D0D3EEB64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E7A21-0898-CDCB-0F6F-F2443670C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59D3D5-0A3F-0AB0-B84F-904ED45E5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0408" y="158763"/>
            <a:ext cx="2210827" cy="20939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0043666-CF5E-0EA7-6F41-26559D324D92}"/>
              </a:ext>
            </a:extLst>
          </p:cNvPr>
          <p:cNvSpPr txBox="1"/>
          <p:nvPr/>
        </p:nvSpPr>
        <p:spPr>
          <a:xfrm>
            <a:off x="1566407" y="136525"/>
            <a:ext cx="551747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Rate: 80 Mb/s   |  Delay: 100 </a:t>
            </a:r>
            <a:r>
              <a:rPr lang="en-US" sz="2000" dirty="0" err="1"/>
              <a:t>ms</a:t>
            </a:r>
            <a:r>
              <a:rPr lang="en-US" sz="2000" dirty="0"/>
              <a:t>  |  Queue: 5x BDP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4E44D2D2-D33B-BF15-B86B-34A827F2D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7" y="1943113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29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E2DFFF9C-28F9-C445-22C8-F8BCAA10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355" y="1919288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554C5-CD98-1850-FD13-FD95A5C5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FreeBSD – Tuned, RACK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4634AB-971E-8C8B-72A8-C20061B5D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44975-DFA7-7511-8D07-FD788B04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ECE83-86EC-6F0B-A2FC-792E47BE1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81EA13-04E6-21E7-8E0D-BED495C2E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0408" y="136525"/>
            <a:ext cx="3259528" cy="20930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E8E06D-A807-32C2-D545-964524A568FD}"/>
              </a:ext>
            </a:extLst>
          </p:cNvPr>
          <p:cNvSpPr txBox="1"/>
          <p:nvPr/>
        </p:nvSpPr>
        <p:spPr>
          <a:xfrm>
            <a:off x="1566407" y="136525"/>
            <a:ext cx="551747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Rate: 80 Mb/s   |  Delay: 100 </a:t>
            </a:r>
            <a:r>
              <a:rPr lang="en-US" sz="2000" dirty="0" err="1"/>
              <a:t>ms</a:t>
            </a:r>
            <a:r>
              <a:rPr lang="en-US" sz="2000" dirty="0"/>
              <a:t>  |  Queue: 5x BDP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0E13303-4D44-DB02-904F-A42FEA71A356}"/>
              </a:ext>
            </a:extLst>
          </p:cNvPr>
          <p:cNvSpPr/>
          <p:nvPr/>
        </p:nvSpPr>
        <p:spPr>
          <a:xfrm>
            <a:off x="11093115" y="473242"/>
            <a:ext cx="617621" cy="40011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3B80CEF-638C-5253-F6D3-E206836F9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90" y="1919288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69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A58E7-3323-939F-AB87-D435299B0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4318305-6818-8E22-CEBB-C3EA89232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268" y="1912366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117BBB-77C7-1C7D-EBE5-DCE04D7C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7" y="365125"/>
            <a:ext cx="5835879" cy="1864459"/>
          </a:xfrm>
        </p:spPr>
        <p:txBody>
          <a:bodyPr/>
          <a:lstStyle/>
          <a:p>
            <a:r>
              <a:rPr lang="en-US" dirty="0"/>
              <a:t>FreeBSD – Tuned, RACK – </a:t>
            </a:r>
            <a:r>
              <a:rPr lang="en-US" b="1" dirty="0">
                <a:solidFill>
                  <a:srgbClr val="62B1F6"/>
                </a:solidFill>
              </a:rPr>
              <a:t>SEARCH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120B3F-063D-413D-66B8-FF71DFF6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6DA4C-362B-DAC0-661D-F4CA2A77A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547F3-C137-5B2B-F8F8-CBA985294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AEFED6-F670-665D-4E5C-DD68B7EFA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0408" y="136525"/>
            <a:ext cx="3259528" cy="20930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EDFE8A-6438-8658-14E0-55D26A43303D}"/>
              </a:ext>
            </a:extLst>
          </p:cNvPr>
          <p:cNvSpPr txBox="1"/>
          <p:nvPr/>
        </p:nvSpPr>
        <p:spPr>
          <a:xfrm>
            <a:off x="1566407" y="136525"/>
            <a:ext cx="551747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Rate: 80 Mb/s   |  Delay: 100 </a:t>
            </a:r>
            <a:r>
              <a:rPr lang="en-US" sz="2000" dirty="0" err="1"/>
              <a:t>ms</a:t>
            </a:r>
            <a:r>
              <a:rPr lang="en-US" sz="2000" dirty="0"/>
              <a:t>  |  Queue: 5x BDP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CCF89761-057C-1108-D8FB-E557BA8C9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56" y="1912366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58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0418DB1-B308-2D8A-DF06-5C29FF1F71E9}"/>
              </a:ext>
            </a:extLst>
          </p:cNvPr>
          <p:cNvGrpSpPr/>
          <p:nvPr/>
        </p:nvGrpSpPr>
        <p:grpSpPr>
          <a:xfrm>
            <a:off x="8301563" y="3376814"/>
            <a:ext cx="3642091" cy="2702444"/>
            <a:chOff x="6124847" y="2828740"/>
            <a:chExt cx="4846320" cy="3632200"/>
          </a:xfrm>
        </p:grpSpPr>
        <p:pic>
          <p:nvPicPr>
            <p:cNvPr id="13" name="Picture 12" descr="A graph with purple lines and dots&#10;&#10;AI-generated content may be incorrect.">
              <a:extLst>
                <a:ext uri="{FF2B5EF4-FFF2-40B4-BE49-F238E27FC236}">
                  <a16:creationId xmlns:a16="http://schemas.microsoft.com/office/drawing/2014/main" id="{3090335D-8B8D-FA76-F6EE-3AFF9258B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4847" y="2828740"/>
              <a:ext cx="4846320" cy="36322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8A83DE7-E468-97A7-F935-3E68A09B5CD0}"/>
                </a:ext>
              </a:extLst>
            </p:cNvPr>
            <p:cNvCxnSpPr>
              <a:cxnSpLocks/>
            </p:cNvCxnSpPr>
            <p:nvPr/>
          </p:nvCxnSpPr>
          <p:spPr>
            <a:xfrm>
              <a:off x="9173817" y="3348352"/>
              <a:ext cx="0" cy="2734396"/>
            </a:xfrm>
            <a:prstGeom prst="line">
              <a:avLst/>
            </a:prstGeom>
            <a:ln w="57150">
              <a:solidFill>
                <a:srgbClr val="C00000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8504CA6-8A68-7244-24FE-7AC77829B76F}"/>
                </a:ext>
              </a:extLst>
            </p:cNvPr>
            <p:cNvCxnSpPr>
              <a:cxnSpLocks/>
            </p:cNvCxnSpPr>
            <p:nvPr/>
          </p:nvCxnSpPr>
          <p:spPr>
            <a:xfrm>
              <a:off x="7040217" y="3348352"/>
              <a:ext cx="0" cy="2734396"/>
            </a:xfrm>
            <a:prstGeom prst="line">
              <a:avLst/>
            </a:prstGeom>
            <a:ln w="57150">
              <a:solidFill>
                <a:srgbClr val="0070C0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F8F813F-29B6-9FA3-3771-E815A0A61292}"/>
                </a:ext>
              </a:extLst>
            </p:cNvPr>
            <p:cNvCxnSpPr>
              <a:cxnSpLocks/>
            </p:cNvCxnSpPr>
            <p:nvPr/>
          </p:nvCxnSpPr>
          <p:spPr>
            <a:xfrm>
              <a:off x="8353961" y="3348352"/>
              <a:ext cx="0" cy="2734396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86B916-1A0C-EA76-8680-64DD327D8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07B60-7938-927D-98C5-34E9C45CF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1037"/>
            <a:ext cx="7937217" cy="4351338"/>
          </a:xfrm>
        </p:spPr>
        <p:txBody>
          <a:bodyPr>
            <a:normAutofit/>
          </a:bodyPr>
          <a:lstStyle/>
          <a:p>
            <a:r>
              <a:rPr lang="en-US" dirty="0"/>
              <a:t>Verify and validate Linux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 </a:t>
            </a:r>
            <a:r>
              <a:rPr lang="en-US" dirty="0"/>
              <a:t>implementation</a:t>
            </a:r>
          </a:p>
          <a:p>
            <a:r>
              <a:rPr lang="en-US" dirty="0"/>
              <a:t>Broad-based performance eval</a:t>
            </a:r>
          </a:p>
          <a:p>
            <a:pPr lvl="1"/>
            <a:r>
              <a:rPr lang="en-US" dirty="0"/>
              <a:t>Compare: </a:t>
            </a:r>
            <a:r>
              <a:rPr lang="en-US" b="1" dirty="0"/>
              <a:t>Traditional</a:t>
            </a:r>
            <a:r>
              <a:rPr lang="en-US" dirty="0"/>
              <a:t>, </a:t>
            </a:r>
            <a:r>
              <a:rPr lang="en-US" b="1" dirty="0" err="1">
                <a:solidFill>
                  <a:srgbClr val="C00000"/>
                </a:solidFill>
              </a:rPr>
              <a:t>HyStart</a:t>
            </a:r>
            <a:r>
              <a:rPr lang="en-US" b="1" dirty="0">
                <a:solidFill>
                  <a:srgbClr val="C00000"/>
                </a:solidFill>
              </a:rPr>
              <a:t>++</a:t>
            </a:r>
            <a:r>
              <a:rPr lang="en-US" dirty="0"/>
              <a:t>, </a:t>
            </a:r>
            <a:r>
              <a:rPr lang="en-US" b="1" dirty="0">
                <a:solidFill>
                  <a:srgbClr val="0070C0"/>
                </a:solidFill>
              </a:rPr>
              <a:t>SEARCH</a:t>
            </a:r>
          </a:p>
          <a:p>
            <a:pPr lvl="1"/>
            <a:r>
              <a:rPr lang="en-US" dirty="0"/>
              <a:t>Normal, edge cases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4g/5g, GEO, LEO, Wired</a:t>
            </a:r>
          </a:p>
          <a:p>
            <a:r>
              <a:rPr lang="en-US" dirty="0">
                <a:solidFill>
                  <a:srgbClr val="C00000"/>
                </a:solidFill>
              </a:rPr>
              <a:t>Evidence of safety</a:t>
            </a:r>
            <a:r>
              <a:rPr lang="en-US" dirty="0"/>
              <a:t>, </a:t>
            </a:r>
            <a:r>
              <a:rPr lang="en-US" dirty="0">
                <a:solidFill>
                  <a:srgbClr val="008000"/>
                </a:solidFill>
              </a:rPr>
              <a:t>intent to deploy</a:t>
            </a:r>
          </a:p>
          <a:p>
            <a:pPr lvl="1"/>
            <a:r>
              <a:rPr lang="en-US" dirty="0"/>
              <a:t>Streaming video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D54B1-F79E-0AF0-4E56-7AC50E620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5BF-E9E0-43FC-A8AC-37B872560073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2D9E88-7E78-1DEB-AF2F-0DB613A7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4D9249C-3B1B-2572-EAB0-5926246ACA4F}"/>
              </a:ext>
            </a:extLst>
          </p:cNvPr>
          <p:cNvGrpSpPr/>
          <p:nvPr/>
        </p:nvGrpSpPr>
        <p:grpSpPr>
          <a:xfrm>
            <a:off x="9382058" y="1208914"/>
            <a:ext cx="1258258" cy="1476405"/>
            <a:chOff x="11761581" y="4642462"/>
            <a:chExt cx="1258258" cy="147640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3DE9244-291A-F7A7-C202-F30DBC2BDA93}"/>
                </a:ext>
              </a:extLst>
            </p:cNvPr>
            <p:cNvGrpSpPr/>
            <p:nvPr/>
          </p:nvGrpSpPr>
          <p:grpSpPr>
            <a:xfrm>
              <a:off x="11761581" y="4642462"/>
              <a:ext cx="1258258" cy="1464006"/>
              <a:chOff x="4912351" y="5308922"/>
              <a:chExt cx="1830658" cy="2025804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460D15F-888C-F2C5-3015-669EC3B0A9F8}"/>
                  </a:ext>
                </a:extLst>
              </p:cNvPr>
              <p:cNvSpPr/>
              <p:nvPr/>
            </p:nvSpPr>
            <p:spPr>
              <a:xfrm>
                <a:off x="5094488" y="5308922"/>
                <a:ext cx="1468243" cy="2025804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GB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sz="1600"/>
              </a:p>
            </p:txBody>
          </p:sp>
          <p:sp>
            <p:nvSpPr>
              <p:cNvPr id="10" name="TextBox 28">
                <a:extLst>
                  <a:ext uri="{FF2B5EF4-FFF2-40B4-BE49-F238E27FC236}">
                    <a16:creationId xmlns:a16="http://schemas.microsoft.com/office/drawing/2014/main" id="{300EA5C2-9212-B47C-DB65-87C5870914AC}"/>
                  </a:ext>
                </a:extLst>
              </p:cNvPr>
              <p:cNvSpPr txBox="1"/>
              <p:nvPr/>
            </p:nvSpPr>
            <p:spPr>
              <a:xfrm>
                <a:off x="4912351" y="5312639"/>
                <a:ext cx="1830658" cy="8091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GB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600" dirty="0">
                    <a:solidFill>
                      <a:srgbClr val="002060"/>
                    </a:solidFill>
                  </a:rPr>
                  <a:t>Output</a:t>
                </a:r>
                <a:endParaRPr lang="en-US" sz="1600" dirty="0">
                  <a:solidFill>
                    <a:srgbClr val="002060"/>
                  </a:solidFill>
                </a:endParaRPr>
              </a:p>
              <a:p>
                <a:pPr algn="ctr"/>
                <a:r>
                  <a:rPr lang="en-GB" sz="1600" dirty="0">
                    <a:solidFill>
                      <a:srgbClr val="002060"/>
                    </a:solidFill>
                  </a:rPr>
                  <a:t>Log file</a:t>
                </a:r>
              </a:p>
            </p:txBody>
          </p:sp>
        </p:grpSp>
        <p:sp>
          <p:nvSpPr>
            <p:cNvPr id="8" name="TextBox 59">
              <a:extLst>
                <a:ext uri="{FF2B5EF4-FFF2-40B4-BE49-F238E27FC236}">
                  <a16:creationId xmlns:a16="http://schemas.microsoft.com/office/drawing/2014/main" id="{21D0AE30-C80A-6839-EF95-C61F3F35B8F5}"/>
                </a:ext>
              </a:extLst>
            </p:cNvPr>
            <p:cNvSpPr txBox="1"/>
            <p:nvPr/>
          </p:nvSpPr>
          <p:spPr>
            <a:xfrm>
              <a:off x="12009570" y="5164760"/>
              <a:ext cx="77657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rgbClr val="1C7516"/>
                  </a:solidFill>
                </a:rPr>
                <a:t>Pass</a:t>
              </a:r>
            </a:p>
            <a:p>
              <a:r>
                <a:rPr lang="en-US" sz="1400" dirty="0">
                  <a:solidFill>
                    <a:srgbClr val="1C7516"/>
                  </a:solidFill>
                </a:rPr>
                <a:t>Pass</a:t>
              </a:r>
            </a:p>
            <a:p>
              <a:r>
                <a:rPr lang="en-US" sz="1400" dirty="0">
                  <a:solidFill>
                    <a:srgbClr val="C00000"/>
                  </a:solidFill>
                </a:rPr>
                <a:t>Fail</a:t>
              </a:r>
            </a:p>
            <a:p>
              <a:r>
                <a:rPr lang="en-US" sz="1400" dirty="0">
                  <a:solidFill>
                    <a:srgbClr val="1C7516"/>
                  </a:solidFill>
                </a:rPr>
                <a:t>Pass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479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1434-3238-F235-0AE4-2C312A322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iasat (American company) - Wikipedia">
            <a:extLst>
              <a:ext uri="{FF2B5EF4-FFF2-40B4-BE49-F238E27FC236}">
                <a16:creationId xmlns:a16="http://schemas.microsoft.com/office/drawing/2014/main" id="{692024EA-307A-6912-8340-BB53952CB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2" y="5810341"/>
            <a:ext cx="2104275" cy="69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3D895F-33BA-E427-A5AD-EBF4EAC30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970" y="3114898"/>
            <a:ext cx="10826470" cy="160622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Better Slow Start for TCP and QUIC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3E0D5C-DA8E-92A8-A572-27C72D485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4115" y="5039377"/>
            <a:ext cx="3614871" cy="160621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Jae Chung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Feng Li</a:t>
            </a:r>
            <a:endParaRPr lang="en-US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Worcester Polytechnic Institute - Wikipedia">
            <a:extLst>
              <a:ext uri="{FF2B5EF4-FFF2-40B4-BE49-F238E27FC236}">
                <a16:creationId xmlns:a16="http://schemas.microsoft.com/office/drawing/2014/main" id="{1077EDDF-CE75-AE23-A81B-CCA7FDF21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76" y="5833843"/>
            <a:ext cx="1873102" cy="6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C11F8282-3C5A-AFB6-E181-9BE56AC75B9E}"/>
              </a:ext>
            </a:extLst>
          </p:cNvPr>
          <p:cNvSpPr txBox="1">
            <a:spLocks/>
          </p:cNvSpPr>
          <p:nvPr/>
        </p:nvSpPr>
        <p:spPr>
          <a:xfrm>
            <a:off x="5974163" y="5039377"/>
            <a:ext cx="4835845" cy="1331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Maryam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Ataei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Kachooei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 Claypool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49AFB-8A0F-8415-3D9E-647F90582786}"/>
              </a:ext>
            </a:extLst>
          </p:cNvPr>
          <p:cNvSpPr txBox="1"/>
          <p:nvPr/>
        </p:nvSpPr>
        <p:spPr>
          <a:xfrm>
            <a:off x="5190051" y="1986273"/>
            <a:ext cx="2436308" cy="96949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 </a:t>
            </a:r>
          </a:p>
          <a:p>
            <a:r>
              <a:rPr lang="en-US" sz="4000" dirty="0"/>
              <a:t>   Update   </a:t>
            </a:r>
          </a:p>
          <a:p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64ADAF-469D-8120-67D3-8A28B2B2CDF2}"/>
              </a:ext>
            </a:extLst>
          </p:cNvPr>
          <p:cNvSpPr txBox="1"/>
          <p:nvPr/>
        </p:nvSpPr>
        <p:spPr>
          <a:xfrm>
            <a:off x="2327636" y="267965"/>
            <a:ext cx="8161138" cy="11387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 </a:t>
            </a:r>
          </a:p>
          <a:p>
            <a:r>
              <a:rPr lang="en-US" sz="4800" dirty="0"/>
              <a:t>   Thank-you for your attention!   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43375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797F0-E7B9-4EE5-DBF5-69B4104C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Extra Slides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408E0-FD2C-6AA7-095F-7B253025E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5B2C3-A102-F15C-29BF-21E178676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5619A-9F84-6C38-F694-75D36BE9D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362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88E2FE-E746-1A65-2840-3CCC339D6D0A}"/>
              </a:ext>
            </a:extLst>
          </p:cNvPr>
          <p:cNvSpPr/>
          <p:nvPr/>
        </p:nvSpPr>
        <p:spPr>
          <a:xfrm>
            <a:off x="9055246" y="1491217"/>
            <a:ext cx="1198260" cy="33809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70BF8CB-FAAE-1078-8E4D-68DD197F913B}"/>
              </a:ext>
            </a:extLst>
          </p:cNvPr>
          <p:cNvSpPr/>
          <p:nvPr/>
        </p:nvSpPr>
        <p:spPr>
          <a:xfrm>
            <a:off x="10245720" y="1490721"/>
            <a:ext cx="1790834" cy="338090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3D501EA-D66D-455E-A6DF-28EC63F83662}"/>
              </a:ext>
            </a:extLst>
          </p:cNvPr>
          <p:cNvSpPr/>
          <p:nvPr/>
        </p:nvSpPr>
        <p:spPr>
          <a:xfrm>
            <a:off x="7034648" y="1481619"/>
            <a:ext cx="2047884" cy="3380905"/>
          </a:xfrm>
          <a:prstGeom prst="rect">
            <a:avLst/>
          </a:prstGeom>
          <a:solidFill>
            <a:srgbClr val="FFDDDD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D6A8E85-955C-7EAE-EEDC-45DD425B0D32}"/>
              </a:ext>
            </a:extLst>
          </p:cNvPr>
          <p:cNvSpPr txBox="1">
            <a:spLocks/>
          </p:cNvSpPr>
          <p:nvPr/>
        </p:nvSpPr>
        <p:spPr>
          <a:xfrm>
            <a:off x="27017" y="1576108"/>
            <a:ext cx="6628849" cy="51453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Exponential growth in congestion window</a:t>
            </a:r>
          </a:p>
          <a:p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Packet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    Exit slow start:</a:t>
            </a:r>
            <a:r>
              <a:rPr lang="en-US" sz="2400" dirty="0">
                <a:highlight>
                  <a:srgbClr val="FFFF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400" b="1" dirty="0">
                <a:highlight>
                  <a:srgbClr val="FFFF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Too late  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				   	         </a:t>
            </a:r>
            <a:r>
              <a:rPr lang="en-US" sz="2400" b="1" dirty="0">
                <a:highlight>
                  <a:srgbClr val="FFFFCC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(After loss)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Idea: Exit after reaching capacity and before loss</a:t>
            </a:r>
          </a:p>
          <a:p>
            <a:r>
              <a:rPr lang="en-US" sz="2400" dirty="0" err="1"/>
              <a:t>HyStart</a:t>
            </a:r>
            <a:r>
              <a:rPr lang="en-US" sz="2400" dirty="0"/>
              <a:t> (Linux default)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/>
              <a:t>HyStart</a:t>
            </a:r>
            <a:r>
              <a:rPr lang="en-US" sz="2400" dirty="0"/>
              <a:t> over wireless               </a:t>
            </a:r>
            <a:r>
              <a:rPr lang="en-US" sz="2400" dirty="0">
                <a:highlight>
                  <a:srgbClr val="FFDDDD"/>
                </a:highlight>
              </a:rPr>
              <a:t>      </a:t>
            </a:r>
            <a:r>
              <a:rPr lang="en-US" sz="2400" b="1" dirty="0">
                <a:highlight>
                  <a:srgbClr val="FFDDDD"/>
                </a:highlight>
              </a:rPr>
              <a:t>Too early           </a:t>
            </a:r>
            <a:r>
              <a:rPr lang="en-US" sz="2400" b="1" dirty="0"/>
              <a:t>				                  </a:t>
            </a:r>
            <a:r>
              <a:rPr lang="en-US" sz="2400" b="1" dirty="0">
                <a:highlight>
                  <a:srgbClr val="FFDDDD"/>
                </a:highlight>
              </a:rPr>
              <a:t>(Before capacity) </a:t>
            </a:r>
          </a:p>
        </p:txBody>
      </p:sp>
      <p:sp>
        <p:nvSpPr>
          <p:cNvPr id="13" name="Arrow: Right 62">
            <a:extLst>
              <a:ext uri="{FF2B5EF4-FFF2-40B4-BE49-F238E27FC236}">
                <a16:creationId xmlns:a16="http://schemas.microsoft.com/office/drawing/2014/main" id="{CE566244-3D94-47D0-313D-ABE177625949}"/>
              </a:ext>
            </a:extLst>
          </p:cNvPr>
          <p:cNvSpPr/>
          <p:nvPr/>
        </p:nvSpPr>
        <p:spPr>
          <a:xfrm>
            <a:off x="1924872" y="2570943"/>
            <a:ext cx="414780" cy="30711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31E30BD-12D3-5B58-9A20-2137E25B3A65}"/>
              </a:ext>
            </a:extLst>
          </p:cNvPr>
          <p:cNvCxnSpPr>
            <a:cxnSpLocks/>
          </p:cNvCxnSpPr>
          <p:nvPr/>
        </p:nvCxnSpPr>
        <p:spPr>
          <a:xfrm flipV="1">
            <a:off x="7016533" y="1240447"/>
            <a:ext cx="0" cy="36136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60BD28B-FCB5-9E98-C858-B67A523C1F72}"/>
              </a:ext>
            </a:extLst>
          </p:cNvPr>
          <p:cNvCxnSpPr>
            <a:cxnSpLocks/>
          </p:cNvCxnSpPr>
          <p:nvPr/>
        </p:nvCxnSpPr>
        <p:spPr>
          <a:xfrm>
            <a:off x="7016533" y="4871626"/>
            <a:ext cx="504883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618CF04-1090-5969-9C89-47A769B8D168}"/>
              </a:ext>
            </a:extLst>
          </p:cNvPr>
          <p:cNvSpPr txBox="1"/>
          <p:nvPr/>
        </p:nvSpPr>
        <p:spPr>
          <a:xfrm rot="16200000">
            <a:off x="5313369" y="2776924"/>
            <a:ext cx="2916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Congestion Window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01F5EA-5EB0-51E3-A9AC-98908BE3A231}"/>
              </a:ext>
            </a:extLst>
          </p:cNvPr>
          <p:cNvSpPr txBox="1"/>
          <p:nvPr/>
        </p:nvSpPr>
        <p:spPr>
          <a:xfrm>
            <a:off x="9073761" y="4833589"/>
            <a:ext cx="1018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Time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2D861D5-57CE-F4B0-4E22-3CDCFBB0F49B}"/>
              </a:ext>
            </a:extLst>
          </p:cNvPr>
          <p:cNvSpPr/>
          <p:nvPr/>
        </p:nvSpPr>
        <p:spPr>
          <a:xfrm>
            <a:off x="10184015" y="1576108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69BC61-A1E9-6BDF-C6E6-2452C152F240}"/>
              </a:ext>
            </a:extLst>
          </p:cNvPr>
          <p:cNvSpPr/>
          <p:nvPr/>
        </p:nvSpPr>
        <p:spPr>
          <a:xfrm>
            <a:off x="9437681" y="3180390"/>
            <a:ext cx="134912" cy="13887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CC3491F-57D6-CA1F-BA9A-B42267E46873}"/>
              </a:ext>
            </a:extLst>
          </p:cNvPr>
          <p:cNvSpPr/>
          <p:nvPr/>
        </p:nvSpPr>
        <p:spPr>
          <a:xfrm>
            <a:off x="8690352" y="3899670"/>
            <a:ext cx="134912" cy="13887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38E710-2189-8DFD-7970-7DB9044944F9}"/>
              </a:ext>
            </a:extLst>
          </p:cNvPr>
          <p:cNvSpPr/>
          <p:nvPr/>
        </p:nvSpPr>
        <p:spPr>
          <a:xfrm>
            <a:off x="7087925" y="4635580"/>
            <a:ext cx="134912" cy="13887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7FE57C8-6AC0-30FF-18D4-A0CE8FF36F46}"/>
              </a:ext>
            </a:extLst>
          </p:cNvPr>
          <p:cNvCxnSpPr>
            <a:cxnSpLocks/>
            <a:stCxn id="48" idx="6"/>
            <a:endCxn id="24" idx="3"/>
          </p:cNvCxnSpPr>
          <p:nvPr/>
        </p:nvCxnSpPr>
        <p:spPr>
          <a:xfrm flipV="1">
            <a:off x="8132965" y="4018205"/>
            <a:ext cx="577144" cy="38432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800AC62-57C1-7B57-2726-BA24CCBA6718}"/>
              </a:ext>
            </a:extLst>
          </p:cNvPr>
          <p:cNvCxnSpPr>
            <a:cxnSpLocks/>
            <a:stCxn id="25" idx="6"/>
            <a:endCxn id="48" idx="3"/>
          </p:cNvCxnSpPr>
          <p:nvPr/>
        </p:nvCxnSpPr>
        <p:spPr>
          <a:xfrm flipV="1">
            <a:off x="7222837" y="4451625"/>
            <a:ext cx="794973" cy="25339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8356ACD-F75C-1315-F940-5A845F7DF9F5}"/>
              </a:ext>
            </a:extLst>
          </p:cNvPr>
          <p:cNvCxnSpPr>
            <a:cxnSpLocks/>
            <a:stCxn id="24" idx="7"/>
            <a:endCxn id="23" idx="3"/>
          </p:cNvCxnSpPr>
          <p:nvPr/>
        </p:nvCxnSpPr>
        <p:spPr>
          <a:xfrm flipV="1">
            <a:off x="8805507" y="3298925"/>
            <a:ext cx="651931" cy="62108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9135460-DB67-F943-9A68-ABBA5FB7A87A}"/>
              </a:ext>
            </a:extLst>
          </p:cNvPr>
          <p:cNvCxnSpPr>
            <a:cxnSpLocks/>
          </p:cNvCxnSpPr>
          <p:nvPr/>
        </p:nvCxnSpPr>
        <p:spPr>
          <a:xfrm>
            <a:off x="10184015" y="1182579"/>
            <a:ext cx="19757" cy="257733"/>
          </a:xfrm>
          <a:prstGeom prst="straightConnector1">
            <a:avLst/>
          </a:prstGeom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7E7ACBE-1B9F-5E53-213B-6366F9732492}"/>
              </a:ext>
            </a:extLst>
          </p:cNvPr>
          <p:cNvSpPr txBox="1"/>
          <p:nvPr/>
        </p:nvSpPr>
        <p:spPr>
          <a:xfrm>
            <a:off x="9550258" y="603537"/>
            <a:ext cx="1231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Packet loss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BBD274E-0BC3-A68E-DA1D-D75BC3BB0E05}"/>
              </a:ext>
            </a:extLst>
          </p:cNvPr>
          <p:cNvSpPr/>
          <p:nvPr/>
        </p:nvSpPr>
        <p:spPr>
          <a:xfrm>
            <a:off x="7998053" y="4333090"/>
            <a:ext cx="134912" cy="13887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C9A76F4-C5AB-26D2-CA4C-A559655B33D6}"/>
              </a:ext>
            </a:extLst>
          </p:cNvPr>
          <p:cNvSpPr txBox="1"/>
          <p:nvPr/>
        </p:nvSpPr>
        <p:spPr>
          <a:xfrm>
            <a:off x="7952402" y="952068"/>
            <a:ext cx="1853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Slow Start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8A9549-212F-6DE0-8590-8445EF037E71}"/>
              </a:ext>
            </a:extLst>
          </p:cNvPr>
          <p:cNvSpPr txBox="1"/>
          <p:nvPr/>
        </p:nvSpPr>
        <p:spPr>
          <a:xfrm>
            <a:off x="10526870" y="793355"/>
            <a:ext cx="1446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Congestion Avoidance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CDC1946-B3E3-5C06-A4E4-8D9CE4A89488}"/>
              </a:ext>
            </a:extLst>
          </p:cNvPr>
          <p:cNvSpPr txBox="1"/>
          <p:nvPr/>
        </p:nvSpPr>
        <p:spPr>
          <a:xfrm>
            <a:off x="1439021" y="622588"/>
            <a:ext cx="4386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TCP Slow Start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A2C3E16-0B1C-D024-A3D7-420F1D880D68}"/>
              </a:ext>
            </a:extLst>
          </p:cNvPr>
          <p:cNvSpPr/>
          <p:nvPr/>
        </p:nvSpPr>
        <p:spPr>
          <a:xfrm>
            <a:off x="10199672" y="3937879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DF8C5A-8A1E-E289-1CC2-A0CDE2296DEE}"/>
              </a:ext>
            </a:extLst>
          </p:cNvPr>
          <p:cNvSpPr/>
          <p:nvPr/>
        </p:nvSpPr>
        <p:spPr>
          <a:xfrm>
            <a:off x="10757189" y="3899905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D2C696-707E-EA47-DFFF-4184780EEFC9}"/>
              </a:ext>
            </a:extLst>
          </p:cNvPr>
          <p:cNvSpPr/>
          <p:nvPr/>
        </p:nvSpPr>
        <p:spPr>
          <a:xfrm>
            <a:off x="11264694" y="3834735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9F0F7B-8EE8-24AA-9425-951BDE250EF1}"/>
              </a:ext>
            </a:extLst>
          </p:cNvPr>
          <p:cNvSpPr/>
          <p:nvPr/>
        </p:nvSpPr>
        <p:spPr>
          <a:xfrm>
            <a:off x="11814344" y="3692332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3348608-3B0A-229D-5A85-028B0148BCCB}"/>
              </a:ext>
            </a:extLst>
          </p:cNvPr>
          <p:cNvCxnSpPr>
            <a:cxnSpLocks/>
            <a:stCxn id="23" idx="0"/>
            <a:endCxn id="22" idx="3"/>
          </p:cNvCxnSpPr>
          <p:nvPr/>
        </p:nvCxnSpPr>
        <p:spPr>
          <a:xfrm flipV="1">
            <a:off x="9505137" y="1706496"/>
            <a:ext cx="698635" cy="147389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BBDBFD-48DD-D6DD-2251-B0F329E7640F}"/>
              </a:ext>
            </a:extLst>
          </p:cNvPr>
          <p:cNvCxnSpPr>
            <a:cxnSpLocks/>
            <a:stCxn id="9" idx="0"/>
            <a:endCxn id="22" idx="4"/>
          </p:cNvCxnSpPr>
          <p:nvPr/>
        </p:nvCxnSpPr>
        <p:spPr>
          <a:xfrm flipH="1" flipV="1">
            <a:off x="10251471" y="1728867"/>
            <a:ext cx="15657" cy="220901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FF39FE-5A61-07EA-3445-E863BD5D59ED}"/>
              </a:ext>
            </a:extLst>
          </p:cNvPr>
          <p:cNvCxnSpPr>
            <a:cxnSpLocks/>
            <a:stCxn id="9" idx="6"/>
            <a:endCxn id="10" idx="2"/>
          </p:cNvCxnSpPr>
          <p:nvPr/>
        </p:nvCxnSpPr>
        <p:spPr>
          <a:xfrm flipV="1">
            <a:off x="10334584" y="3976285"/>
            <a:ext cx="422605" cy="3797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D50E634-42EA-AA8D-FA5C-59CF96C03711}"/>
              </a:ext>
            </a:extLst>
          </p:cNvPr>
          <p:cNvCxnSpPr>
            <a:cxnSpLocks/>
            <a:stCxn id="10" idx="6"/>
            <a:endCxn id="11" idx="2"/>
          </p:cNvCxnSpPr>
          <p:nvPr/>
        </p:nvCxnSpPr>
        <p:spPr>
          <a:xfrm flipV="1">
            <a:off x="10892101" y="3911115"/>
            <a:ext cx="372593" cy="651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67F2BC8-098C-293E-342E-3F9744FDBEB6}"/>
              </a:ext>
            </a:extLst>
          </p:cNvPr>
          <p:cNvCxnSpPr>
            <a:cxnSpLocks/>
            <a:stCxn id="11" idx="6"/>
            <a:endCxn id="12" idx="2"/>
          </p:cNvCxnSpPr>
          <p:nvPr/>
        </p:nvCxnSpPr>
        <p:spPr>
          <a:xfrm flipV="1">
            <a:off x="11399606" y="3768712"/>
            <a:ext cx="414738" cy="1424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ECB3374-86AC-0B8B-D05E-83578B86AAFC}"/>
              </a:ext>
            </a:extLst>
          </p:cNvPr>
          <p:cNvCxnSpPr>
            <a:cxnSpLocks/>
          </p:cNvCxnSpPr>
          <p:nvPr/>
        </p:nvCxnSpPr>
        <p:spPr>
          <a:xfrm>
            <a:off x="7031047" y="3672769"/>
            <a:ext cx="4942141" cy="0"/>
          </a:xfrm>
          <a:prstGeom prst="line">
            <a:avLst/>
          </a:prstGeom>
          <a:ln w="38100" cap="flat" cmpd="sng" algn="ctr">
            <a:solidFill>
              <a:srgbClr val="7030A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02E2091D-3D34-7D22-52DA-740850D98A74}"/>
              </a:ext>
            </a:extLst>
          </p:cNvPr>
          <p:cNvSpPr txBox="1"/>
          <p:nvPr/>
        </p:nvSpPr>
        <p:spPr>
          <a:xfrm>
            <a:off x="11165315" y="3242792"/>
            <a:ext cx="109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Capacity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52A0852-8A7C-DCCD-5951-8A474F0B7E0A}"/>
              </a:ext>
            </a:extLst>
          </p:cNvPr>
          <p:cNvSpPr txBox="1"/>
          <p:nvPr/>
        </p:nvSpPr>
        <p:spPr>
          <a:xfrm>
            <a:off x="157654" y="5292158"/>
            <a:ext cx="79596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	Goal</a:t>
            </a:r>
            <a:r>
              <a:rPr lang="en-US" sz="2400" dirty="0"/>
              <a:t>: 			 </a:t>
            </a:r>
            <a:r>
              <a:rPr lang="en-US" sz="2400" b="1" dirty="0">
                <a:highlight>
                  <a:srgbClr val="B4E5A2"/>
                </a:highlight>
              </a:rPr>
              <a:t>At chokepoint: </a:t>
            </a:r>
            <a:r>
              <a:rPr lang="en-US" sz="2400" b="1" dirty="0">
                <a:solidFill>
                  <a:srgbClr val="1C7516"/>
                </a:solidFill>
              </a:rPr>
              <a:t>						</a:t>
            </a:r>
            <a:r>
              <a:rPr lang="en-US" sz="2400" b="1" dirty="0">
                <a:highlight>
                  <a:srgbClr val="B4E5A2"/>
                </a:highlight>
              </a:rPr>
              <a:t>after capacity, before loss</a:t>
            </a:r>
            <a:endParaRPr lang="en-US" sz="2400" b="1" dirty="0">
              <a:highlight>
                <a:srgbClr val="B4E5A2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Arrow: Right 62">
            <a:extLst>
              <a:ext uri="{FF2B5EF4-FFF2-40B4-BE49-F238E27FC236}">
                <a16:creationId xmlns:a16="http://schemas.microsoft.com/office/drawing/2014/main" id="{7E5C2DBC-67CB-71A9-CFE4-3AC1FC05094B}"/>
              </a:ext>
            </a:extLst>
          </p:cNvPr>
          <p:cNvSpPr/>
          <p:nvPr/>
        </p:nvSpPr>
        <p:spPr>
          <a:xfrm>
            <a:off x="3562834" y="4231223"/>
            <a:ext cx="414780" cy="30711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8C9B4697-EAF8-1011-0312-C3DCB16A771F}"/>
              </a:ext>
            </a:extLst>
          </p:cNvPr>
          <p:cNvSpPr/>
          <p:nvPr/>
        </p:nvSpPr>
        <p:spPr>
          <a:xfrm>
            <a:off x="8532714" y="4284255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D1EAD831-2294-753A-87F4-3DFE2CB63131}"/>
              </a:ext>
            </a:extLst>
          </p:cNvPr>
          <p:cNvSpPr/>
          <p:nvPr/>
        </p:nvSpPr>
        <p:spPr>
          <a:xfrm>
            <a:off x="9090231" y="4246281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359C00C3-33D3-15AA-D095-F69AB0AA65B2}"/>
              </a:ext>
            </a:extLst>
          </p:cNvPr>
          <p:cNvSpPr/>
          <p:nvPr/>
        </p:nvSpPr>
        <p:spPr>
          <a:xfrm>
            <a:off x="9597736" y="4181111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C278A52F-3375-B21A-7BE8-0BA177F13F9B}"/>
              </a:ext>
            </a:extLst>
          </p:cNvPr>
          <p:cNvSpPr/>
          <p:nvPr/>
        </p:nvSpPr>
        <p:spPr>
          <a:xfrm>
            <a:off x="10147386" y="4078464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0B58C42-9D16-A310-9472-CEEE0871E12E}"/>
              </a:ext>
            </a:extLst>
          </p:cNvPr>
          <p:cNvCxnSpPr>
            <a:cxnSpLocks/>
            <a:stCxn id="111" idx="6"/>
            <a:endCxn id="112" idx="2"/>
          </p:cNvCxnSpPr>
          <p:nvPr/>
        </p:nvCxnSpPr>
        <p:spPr>
          <a:xfrm flipV="1">
            <a:off x="8667626" y="4322661"/>
            <a:ext cx="422605" cy="3797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CA13777-65FF-7DC3-4ABB-91EF2D93CA2B}"/>
              </a:ext>
            </a:extLst>
          </p:cNvPr>
          <p:cNvCxnSpPr>
            <a:cxnSpLocks/>
            <a:stCxn id="112" idx="6"/>
            <a:endCxn id="113" idx="2"/>
          </p:cNvCxnSpPr>
          <p:nvPr/>
        </p:nvCxnSpPr>
        <p:spPr>
          <a:xfrm flipV="1">
            <a:off x="9225143" y="4257491"/>
            <a:ext cx="372593" cy="651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5EA2E84-2844-17EC-4222-E452DA473B8A}"/>
              </a:ext>
            </a:extLst>
          </p:cNvPr>
          <p:cNvCxnSpPr>
            <a:cxnSpLocks/>
            <a:stCxn id="113" idx="6"/>
            <a:endCxn id="114" idx="2"/>
          </p:cNvCxnSpPr>
          <p:nvPr/>
        </p:nvCxnSpPr>
        <p:spPr>
          <a:xfrm flipV="1">
            <a:off x="9732648" y="4154844"/>
            <a:ext cx="414738" cy="10264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3D7FCFC1-9A21-9558-9C70-B2C97535C7AE}"/>
              </a:ext>
            </a:extLst>
          </p:cNvPr>
          <p:cNvCxnSpPr>
            <a:cxnSpLocks/>
          </p:cNvCxnSpPr>
          <p:nvPr/>
        </p:nvCxnSpPr>
        <p:spPr>
          <a:xfrm flipV="1">
            <a:off x="8117284" y="4383540"/>
            <a:ext cx="422605" cy="3797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>
            <a:extLst>
              <a:ext uri="{FF2B5EF4-FFF2-40B4-BE49-F238E27FC236}">
                <a16:creationId xmlns:a16="http://schemas.microsoft.com/office/drawing/2014/main" id="{51E7F256-18E7-AFBA-4E0A-78D6A5F925CE}"/>
              </a:ext>
            </a:extLst>
          </p:cNvPr>
          <p:cNvSpPr/>
          <p:nvPr/>
        </p:nvSpPr>
        <p:spPr>
          <a:xfrm>
            <a:off x="10688723" y="3938213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904691AD-3057-F1CD-8CC4-47C9392CA09E}"/>
              </a:ext>
            </a:extLst>
          </p:cNvPr>
          <p:cNvCxnSpPr>
            <a:cxnSpLocks/>
            <a:endCxn id="120" idx="2"/>
          </p:cNvCxnSpPr>
          <p:nvPr/>
        </p:nvCxnSpPr>
        <p:spPr>
          <a:xfrm flipV="1">
            <a:off x="10273985" y="4014593"/>
            <a:ext cx="414738" cy="10264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val 121">
            <a:extLst>
              <a:ext uri="{FF2B5EF4-FFF2-40B4-BE49-F238E27FC236}">
                <a16:creationId xmlns:a16="http://schemas.microsoft.com/office/drawing/2014/main" id="{116E8E4A-B40B-C90B-B849-47B8F830D9F0}"/>
              </a:ext>
            </a:extLst>
          </p:cNvPr>
          <p:cNvSpPr/>
          <p:nvPr/>
        </p:nvSpPr>
        <p:spPr>
          <a:xfrm>
            <a:off x="10118594" y="3087754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113473CC-D52F-E671-A526-8505A619C958}"/>
              </a:ext>
            </a:extLst>
          </p:cNvPr>
          <p:cNvSpPr/>
          <p:nvPr/>
        </p:nvSpPr>
        <p:spPr>
          <a:xfrm>
            <a:off x="10676111" y="3007757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618C4DE6-1B93-6E8A-5414-C185056449BA}"/>
              </a:ext>
            </a:extLst>
          </p:cNvPr>
          <p:cNvSpPr/>
          <p:nvPr/>
        </p:nvSpPr>
        <p:spPr>
          <a:xfrm>
            <a:off x="11183616" y="2942587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9B3302F-058B-4DE9-D431-FF7974FC87FE}"/>
              </a:ext>
            </a:extLst>
          </p:cNvPr>
          <p:cNvSpPr/>
          <p:nvPr/>
        </p:nvSpPr>
        <p:spPr>
          <a:xfrm>
            <a:off x="11733266" y="2827078"/>
            <a:ext cx="134912" cy="1527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85BCEFD-A6CD-E1ED-DD5B-FE73374D4808}"/>
              </a:ext>
            </a:extLst>
          </p:cNvPr>
          <p:cNvCxnSpPr>
            <a:cxnSpLocks/>
            <a:endCxn id="123" idx="2"/>
          </p:cNvCxnSpPr>
          <p:nvPr/>
        </p:nvCxnSpPr>
        <p:spPr>
          <a:xfrm flipV="1">
            <a:off x="10199672" y="3084137"/>
            <a:ext cx="476439" cy="7999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40948907-C71D-23AE-DAAD-B5218CD05504}"/>
              </a:ext>
            </a:extLst>
          </p:cNvPr>
          <p:cNvCxnSpPr>
            <a:cxnSpLocks/>
            <a:endCxn id="124" idx="2"/>
          </p:cNvCxnSpPr>
          <p:nvPr/>
        </p:nvCxnSpPr>
        <p:spPr>
          <a:xfrm flipV="1">
            <a:off x="10757724" y="3018967"/>
            <a:ext cx="425892" cy="5034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F6722DD4-AB84-1287-AA90-E7DA2C1135DF}"/>
              </a:ext>
            </a:extLst>
          </p:cNvPr>
          <p:cNvCxnSpPr>
            <a:cxnSpLocks/>
            <a:stCxn id="124" idx="6"/>
            <a:endCxn id="125" idx="2"/>
          </p:cNvCxnSpPr>
          <p:nvPr/>
        </p:nvCxnSpPr>
        <p:spPr>
          <a:xfrm flipV="1">
            <a:off x="11318528" y="2903458"/>
            <a:ext cx="414738" cy="11550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EA0A090-CBC6-482E-98F8-CD6BCC1F7732}"/>
              </a:ext>
            </a:extLst>
          </p:cNvPr>
          <p:cNvCxnSpPr>
            <a:cxnSpLocks/>
            <a:stCxn id="23" idx="6"/>
          </p:cNvCxnSpPr>
          <p:nvPr/>
        </p:nvCxnSpPr>
        <p:spPr>
          <a:xfrm flipV="1">
            <a:off x="9572593" y="3180390"/>
            <a:ext cx="519339" cy="6943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Right 62">
            <a:extLst>
              <a:ext uri="{FF2B5EF4-FFF2-40B4-BE49-F238E27FC236}">
                <a16:creationId xmlns:a16="http://schemas.microsoft.com/office/drawing/2014/main" id="{90CE6169-D59A-EA14-F2EB-34439B31A379}"/>
              </a:ext>
            </a:extLst>
          </p:cNvPr>
          <p:cNvSpPr/>
          <p:nvPr/>
        </p:nvSpPr>
        <p:spPr>
          <a:xfrm>
            <a:off x="3562834" y="5400543"/>
            <a:ext cx="414780" cy="30711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79DC179-2F4A-9C51-8EB8-D1171BD2FA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27690E66-B765-1BFC-449B-C3D945B6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22CEFEC-629D-41AD-B4EE-6438FFF3B318}" type="datetime1">
              <a:rPr lang="en-US" smtClean="0"/>
              <a:t>11/3/2025</a:t>
            </a:fld>
            <a:endParaRPr lang="en-US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A49B1579-4A72-A5E4-49E7-CBDCE5C1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CE4A850-3FF9-4AB9-A8BE-D526BA9205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3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0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3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500"/>
                            </p:stCondLst>
                            <p:childTnLst>
                              <p:par>
                                <p:cTn id="2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"/>
                            </p:stCondLst>
                            <p:childTnLst>
                              <p:par>
                                <p:cTn id="225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EE85D"/>
                                      </p:to>
                                    </p:animClr>
                                    <p:animClr clrSpc="rgb" dir="cw">
                                      <p:cBhvr>
                                        <p:cTn id="2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EE85D"/>
                                      </p:to>
                                    </p:animClr>
                                    <p:set>
                                      <p:cBhvr>
                                        <p:cTn id="2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000"/>
                            </p:stCondLst>
                            <p:childTnLst>
                              <p:par>
                                <p:cTn id="2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15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500"/>
                            </p:stCondLst>
                            <p:childTnLst>
                              <p:par>
                                <p:cTn id="2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200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000"/>
                            </p:stCondLst>
                            <p:childTnLst>
                              <p:par>
                                <p:cTn id="2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2500"/>
                            </p:stCondLst>
                            <p:childTnLst>
                              <p:par>
                                <p:cTn id="2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53" grpId="0" animBg="1"/>
      <p:bldP spid="53" grpId="1" animBg="1"/>
      <p:bldP spid="53" grpId="2" animBg="1"/>
      <p:bldP spid="52" grpId="0" animBg="1"/>
      <p:bldP spid="52" grpId="1" animBg="1"/>
      <p:bldP spid="13" grpId="0" animBg="1"/>
      <p:bldP spid="20" grpId="0"/>
      <p:bldP spid="21" grpId="0"/>
      <p:bldP spid="22" grpId="0" animBg="1"/>
      <p:bldP spid="22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45" grpId="0"/>
      <p:bldP spid="45" grpId="1"/>
      <p:bldP spid="48" grpId="0" animBg="1"/>
      <p:bldP spid="54" grpId="0"/>
      <p:bldP spid="54" grpId="1"/>
      <p:bldP spid="55" grpId="0"/>
      <p:bldP spid="55" grpId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91" grpId="0"/>
      <p:bldP spid="110" grpId="0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20" grpId="0" animBg="1"/>
      <p:bldP spid="120" grpId="1" animBg="1"/>
      <p:bldP spid="122" grpId="0" animBg="1"/>
      <p:bldP spid="123" grpId="0" animBg="1"/>
      <p:bldP spid="124" grpId="0" animBg="1"/>
      <p:bldP spid="125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653C2-908A-5A5B-FD90-D622D4074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A9C5A-0759-1BD9-8542-F8277423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BSD – Tuned – SEARCH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2BB38D-535E-5FE4-7555-C2CECDD3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D5C63-3ACF-517E-D314-67C0D189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A1EF4-0A86-4348-E1CC-40E358F6DF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86F3BD8-3749-5634-1745-478F42554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54" y="2059997"/>
            <a:ext cx="5240481" cy="393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FDF4872-8737-55DE-B2D6-515A6A3CA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91" y="2056680"/>
            <a:ext cx="5164283" cy="387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851C04-517F-6483-3018-01A660350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0408" y="136525"/>
            <a:ext cx="3259528" cy="20930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74369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79DDDDFE-9839-13E0-A3E1-97459C758D27}"/>
              </a:ext>
            </a:extLst>
          </p:cNvPr>
          <p:cNvGrpSpPr/>
          <p:nvPr/>
        </p:nvGrpSpPr>
        <p:grpSpPr>
          <a:xfrm>
            <a:off x="9071330" y="1467757"/>
            <a:ext cx="1714183" cy="3506052"/>
            <a:chOff x="9071330" y="1467757"/>
            <a:chExt cx="1714183" cy="350605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D19257F-5090-AAA2-C031-24EC145A96DF}"/>
                </a:ext>
              </a:extLst>
            </p:cNvPr>
            <p:cNvSpPr/>
            <p:nvPr/>
          </p:nvSpPr>
          <p:spPr>
            <a:xfrm>
              <a:off x="9071330" y="1467757"/>
              <a:ext cx="1714183" cy="35060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9ED63D6-9CF8-91B6-7F4D-54205B97D81C}"/>
                </a:ext>
              </a:extLst>
            </p:cNvPr>
            <p:cNvSpPr txBox="1"/>
            <p:nvPr/>
          </p:nvSpPr>
          <p:spPr>
            <a:xfrm>
              <a:off x="9610963" y="1628045"/>
              <a:ext cx="655089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CA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86ED50-A4F5-F611-63E1-0F3CAE8ECFBE}"/>
              </a:ext>
            </a:extLst>
          </p:cNvPr>
          <p:cNvGrpSpPr/>
          <p:nvPr/>
        </p:nvGrpSpPr>
        <p:grpSpPr>
          <a:xfrm>
            <a:off x="7191169" y="1467757"/>
            <a:ext cx="1886729" cy="3506052"/>
            <a:chOff x="7191169" y="1467757"/>
            <a:chExt cx="1886729" cy="3506052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AD1EA07-6253-0532-1ABB-AEEB15A96295}"/>
                </a:ext>
              </a:extLst>
            </p:cNvPr>
            <p:cNvCxnSpPr>
              <a:cxnSpLocks/>
            </p:cNvCxnSpPr>
            <p:nvPr/>
          </p:nvCxnSpPr>
          <p:spPr>
            <a:xfrm>
              <a:off x="7191169" y="1467757"/>
              <a:ext cx="0" cy="3506052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4A9E715-AA76-E372-2EF3-BFB122239B6C}"/>
                </a:ext>
              </a:extLst>
            </p:cNvPr>
            <p:cNvSpPr/>
            <p:nvPr/>
          </p:nvSpPr>
          <p:spPr>
            <a:xfrm>
              <a:off x="7191169" y="1467757"/>
              <a:ext cx="1886729" cy="350605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D269DED-CAA4-43E1-09E3-2ABFE0C72EE6}"/>
                </a:ext>
              </a:extLst>
            </p:cNvPr>
            <p:cNvSpPr txBox="1"/>
            <p:nvPr/>
          </p:nvSpPr>
          <p:spPr>
            <a:xfrm>
              <a:off x="7694889" y="1628045"/>
              <a:ext cx="8402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2">
                      <a:lumMod val="50000"/>
                    </a:schemeClr>
                  </a:solidFill>
                </a:rPr>
                <a:t>CSS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76F188B-533D-2267-27DF-436F185DAD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91169" y="1467757"/>
              <a:ext cx="11102" cy="3506052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6A248F-CE04-FF9A-720A-95A4A58B90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61246" y="1467757"/>
              <a:ext cx="11102" cy="3506052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C4DF8DD-75C9-4FC8-0747-8FD6CF2DFE57}"/>
              </a:ext>
            </a:extLst>
          </p:cNvPr>
          <p:cNvGrpSpPr/>
          <p:nvPr/>
        </p:nvGrpSpPr>
        <p:grpSpPr>
          <a:xfrm>
            <a:off x="5467214" y="1467757"/>
            <a:ext cx="1209007" cy="3506052"/>
            <a:chOff x="5467214" y="1467757"/>
            <a:chExt cx="1209007" cy="350605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8C6EE4-FCBE-5FAD-D2A7-D2FE6883F1F6}"/>
                </a:ext>
              </a:extLst>
            </p:cNvPr>
            <p:cNvCxnSpPr>
              <a:cxnSpLocks/>
            </p:cNvCxnSpPr>
            <p:nvPr/>
          </p:nvCxnSpPr>
          <p:spPr>
            <a:xfrm>
              <a:off x="5467214" y="1467757"/>
              <a:ext cx="0" cy="3506052"/>
            </a:xfrm>
            <a:prstGeom prst="line">
              <a:avLst/>
            </a:prstGeom>
            <a:ln w="57150">
              <a:noFill/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D77146-842F-EE45-FB79-BE66A21AC862}"/>
                </a:ext>
              </a:extLst>
            </p:cNvPr>
            <p:cNvSpPr/>
            <p:nvPr/>
          </p:nvSpPr>
          <p:spPr>
            <a:xfrm>
              <a:off x="5467214" y="1467757"/>
              <a:ext cx="1209007" cy="350605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0937A0-105E-6583-0E10-E4B3F8AB182E}"/>
                </a:ext>
              </a:extLst>
            </p:cNvPr>
            <p:cNvSpPr txBox="1"/>
            <p:nvPr/>
          </p:nvSpPr>
          <p:spPr>
            <a:xfrm>
              <a:off x="5651569" y="1628045"/>
              <a:ext cx="8402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2">
                      <a:lumMod val="50000"/>
                    </a:schemeClr>
                  </a:solidFill>
                </a:rPr>
                <a:t>CSS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2219AEF-85E7-3FB2-F7E0-67B63752B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Delay-Based: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8EF5E-7340-DAEC-FAB6-4F41C55B4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6692" y="5610639"/>
            <a:ext cx="7765004" cy="1197453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en-US" dirty="0"/>
              <a:t>While in CSS grow at slower rate than 2x</a:t>
            </a:r>
          </a:p>
          <a:p>
            <a:r>
              <a:rPr lang="en-US" dirty="0"/>
              <a:t>If </a:t>
            </a:r>
            <a:r>
              <a:rPr lang="en-US" dirty="0" err="1"/>
              <a:t>HyStart</a:t>
            </a:r>
            <a:r>
              <a:rPr lang="en-US" dirty="0"/>
              <a:t> was “wrong” – </a:t>
            </a:r>
            <a:r>
              <a:rPr lang="en-US" dirty="0">
                <a:solidFill>
                  <a:srgbClr val="C00000"/>
                </a:solidFill>
              </a:rPr>
              <a:t>grow slower for some time</a:t>
            </a:r>
          </a:p>
          <a:p>
            <a:r>
              <a:rPr lang="en-US" dirty="0"/>
              <a:t>If </a:t>
            </a:r>
            <a:r>
              <a:rPr lang="en-US" dirty="0" err="1"/>
              <a:t>HyStart</a:t>
            </a:r>
            <a:r>
              <a:rPr lang="en-US" dirty="0"/>
              <a:t> was “right” – </a:t>
            </a:r>
            <a:r>
              <a:rPr lang="en-US" dirty="0">
                <a:solidFill>
                  <a:srgbClr val="C00000"/>
                </a:solidFill>
              </a:rPr>
              <a:t>CSS pushes past capacity limit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B0238-F4CD-11EB-8A06-2873C05D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5BF-E9E0-43FC-A8AC-37B872560073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0071F-97CE-1D04-FF76-AD7667528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6384" y="6356350"/>
            <a:ext cx="2743200" cy="365125"/>
          </a:xfrm>
        </p:spPr>
        <p:txBody>
          <a:bodyPr/>
          <a:lstStyle/>
          <a:p>
            <a:fld id="{ACE4A850-3FF9-4AB9-A8BE-D526BA9205D0}" type="slidenum">
              <a:rPr lang="en-US" smtClean="0"/>
              <a:t>21</a:t>
            </a:fld>
            <a:endParaRPr lang="en-US" dirty="0"/>
          </a:p>
        </p:txBody>
      </p:sp>
      <p:pic>
        <p:nvPicPr>
          <p:cNvPr id="12" name="Picture 11" descr="A graph with purple and green lines&#10;&#10;AI-generated content may be incorrect.">
            <a:extLst>
              <a:ext uri="{FF2B5EF4-FFF2-40B4-BE49-F238E27FC236}">
                <a16:creationId xmlns:a16="http://schemas.microsoft.com/office/drawing/2014/main" id="{A86FBC59-97DE-64E9-51E8-30A157F52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515" y="1335490"/>
            <a:ext cx="6989213" cy="4114861"/>
          </a:xfrm>
          <a:prstGeom prst="rect">
            <a:avLst/>
          </a:prstGeom>
        </p:spPr>
      </p:pic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CE22BA00-2C76-C672-611B-D69047A05742}"/>
              </a:ext>
            </a:extLst>
          </p:cNvPr>
          <p:cNvSpPr txBox="1">
            <a:spLocks/>
          </p:cNvSpPr>
          <p:nvPr/>
        </p:nvSpPr>
        <p:spPr>
          <a:xfrm>
            <a:off x="317705" y="1726644"/>
            <a:ext cx="3492603" cy="453093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-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Char char="▪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Recognizes that delay increase a “noisy” signal</a:t>
            </a:r>
          </a:p>
          <a:p>
            <a:pPr lvl="1"/>
            <a:r>
              <a:rPr lang="en-US" dirty="0"/>
              <a:t>Doesn’t have  better signal!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Conservative Slow Start (CSS)</a:t>
            </a:r>
            <a:endParaRPr lang="en-US" dirty="0"/>
          </a:p>
          <a:p>
            <a:pPr lvl="1"/>
            <a:r>
              <a:rPr lang="en-US" dirty="0"/>
              <a:t>Slower growth</a:t>
            </a:r>
          </a:p>
          <a:p>
            <a:pPr lvl="1"/>
            <a:r>
              <a:rPr lang="en-US" dirty="0"/>
              <a:t>Check delay</a:t>
            </a:r>
          </a:p>
          <a:p>
            <a:r>
              <a:rPr lang="en-US" dirty="0"/>
              <a:t>Delay goes down?</a:t>
            </a:r>
          </a:p>
          <a:p>
            <a:pPr lvl="1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Yes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back to SS</a:t>
            </a:r>
          </a:p>
          <a:p>
            <a:pPr lvl="1"/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No</a:t>
            </a:r>
            <a:r>
              <a:rPr lang="en-US" dirty="0">
                <a:sym typeface="Wingdings" panose="05000000000000000000" pitchFamily="2" charset="2"/>
              </a:rPr>
              <a:t>  go to 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25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3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DCE21-5C22-98F4-69AD-3103B2014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2B36FBF-3BA1-BA12-494B-87350E71C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12366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E60E5C-C8C6-B8B8-5524-4E40FD3A8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FreeBSD – Tuned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B91B63-5267-1925-178C-3EF2ECAD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2D5FE-4AB3-B2EC-0A10-49824EE7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C4733-60E1-5B86-6ABC-72868E6B9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BB781F-C22F-30C8-0563-35B81FA5AFB3}"/>
              </a:ext>
            </a:extLst>
          </p:cNvPr>
          <p:cNvSpPr txBox="1"/>
          <p:nvPr/>
        </p:nvSpPr>
        <p:spPr>
          <a:xfrm>
            <a:off x="1566407" y="136525"/>
            <a:ext cx="551747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Rate: 80 Mb/s   |  Delay: 100 </a:t>
            </a:r>
            <a:r>
              <a:rPr lang="en-US" sz="2000" dirty="0" err="1"/>
              <a:t>ms</a:t>
            </a:r>
            <a:r>
              <a:rPr lang="en-US" sz="2000" dirty="0"/>
              <a:t>  |  Queue: 5x BDP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E17395-96A8-39CC-7327-560E03FE8BB2}"/>
              </a:ext>
            </a:extLst>
          </p:cNvPr>
          <p:cNvGrpSpPr/>
          <p:nvPr/>
        </p:nvGrpSpPr>
        <p:grpSpPr>
          <a:xfrm>
            <a:off x="8700408" y="136525"/>
            <a:ext cx="3259528" cy="2093059"/>
            <a:chOff x="8700408" y="136525"/>
            <a:chExt cx="3259528" cy="20930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4EF284F-8596-C447-79B6-095475119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00408" y="136525"/>
              <a:ext cx="3259528" cy="209305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DAE8C9-EFCD-AB52-4403-D6352E121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71432" y="576740"/>
              <a:ext cx="436801" cy="210312"/>
            </a:xfrm>
            <a:prstGeom prst="rect">
              <a:avLst/>
            </a:prstGeom>
          </p:spPr>
        </p:pic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id="{8D77EECA-8242-E192-7F4E-B10E57EDD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7" y="1943113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70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8C555-5A85-BB95-3688-0D4374CB2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F4BCD9C-D2D2-A923-7618-0E75A77BB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64" y="1912365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453912B-1329-D80A-DBA9-63164083F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868" y="1892312"/>
            <a:ext cx="5925312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D2456-9E64-C50C-430B-41E7165EF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7" y="365124"/>
            <a:ext cx="5870714" cy="1864459"/>
          </a:xfrm>
        </p:spPr>
        <p:txBody>
          <a:bodyPr/>
          <a:lstStyle/>
          <a:p>
            <a:r>
              <a:rPr lang="en-US" dirty="0"/>
              <a:t>FreeBSD – Tuned, RACK –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5C37F-F30C-4966-543D-D2A108390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90748-79B1-9AED-C317-4D65E9741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2641A-D78F-71E8-5880-C4F7CB6C7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               - Better Slow Start for TCP and QUIC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EE0590-B27D-AE31-E79D-44E8D80FF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0408" y="136525"/>
            <a:ext cx="3259528" cy="20930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C5768C-CFD2-0BE2-3F82-B1189C881311}"/>
              </a:ext>
            </a:extLst>
          </p:cNvPr>
          <p:cNvSpPr txBox="1"/>
          <p:nvPr/>
        </p:nvSpPr>
        <p:spPr>
          <a:xfrm>
            <a:off x="1566407" y="136525"/>
            <a:ext cx="551747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Rate: 80 Mb/s   |  Delay: 100 </a:t>
            </a:r>
            <a:r>
              <a:rPr lang="en-US" sz="2000" dirty="0" err="1"/>
              <a:t>ms</a:t>
            </a:r>
            <a:r>
              <a:rPr lang="en-US" sz="2000" dirty="0"/>
              <a:t>  |  Queue: 5x BDP</a:t>
            </a:r>
          </a:p>
        </p:txBody>
      </p:sp>
    </p:spTree>
    <p:extLst>
      <p:ext uri="{BB962C8B-B14F-4D97-AF65-F5344CB8AC3E}">
        <p14:creationId xmlns:p14="http://schemas.microsoft.com/office/powerpoint/2010/main" val="192091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EE6E18-4EA1-DE74-0231-86166D30D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19431"/>
            <a:ext cx="3996178" cy="30709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AD1329-D439-06FD-6353-699F08FC8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776" y="362965"/>
            <a:ext cx="3797820" cy="307335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EC5C506-6A08-B7F0-1F71-C8735CDF3690}"/>
              </a:ext>
            </a:extLst>
          </p:cNvPr>
          <p:cNvSpPr/>
          <p:nvPr/>
        </p:nvSpPr>
        <p:spPr>
          <a:xfrm>
            <a:off x="2915031" y="2409388"/>
            <a:ext cx="4817659" cy="537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07F52C-6BF1-68F5-421F-159A3C2BDD13}"/>
              </a:ext>
            </a:extLst>
          </p:cNvPr>
          <p:cNvSpPr/>
          <p:nvPr/>
        </p:nvSpPr>
        <p:spPr>
          <a:xfrm>
            <a:off x="5231003" y="4977688"/>
            <a:ext cx="133181" cy="137562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ACA51B-E3CC-930F-8647-1A8392F66837}"/>
              </a:ext>
            </a:extLst>
          </p:cNvPr>
          <p:cNvSpPr/>
          <p:nvPr/>
        </p:nvSpPr>
        <p:spPr>
          <a:xfrm>
            <a:off x="6398523" y="4977581"/>
            <a:ext cx="133181" cy="137562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8AAE78-C0CD-3D23-5FF4-A94F0C1181C0}"/>
              </a:ext>
            </a:extLst>
          </p:cNvPr>
          <p:cNvSpPr/>
          <p:nvPr/>
        </p:nvSpPr>
        <p:spPr>
          <a:xfrm>
            <a:off x="5821553" y="4977581"/>
            <a:ext cx="133181" cy="137562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548B3D-ABCD-B2B1-4A15-2AEB298FA999}"/>
              </a:ext>
            </a:extLst>
          </p:cNvPr>
          <p:cNvSpPr txBox="1"/>
          <p:nvPr/>
        </p:nvSpPr>
        <p:spPr>
          <a:xfrm>
            <a:off x="4712940" y="5672994"/>
            <a:ext cx="36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A1724D-4322-F038-DCE4-FDC35C12D4C4}"/>
              </a:ext>
            </a:extLst>
          </p:cNvPr>
          <p:cNvSpPr txBox="1"/>
          <p:nvPr/>
        </p:nvSpPr>
        <p:spPr>
          <a:xfrm>
            <a:off x="5209213" y="5680133"/>
            <a:ext cx="36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6DBCDA-A080-9B2F-A703-57474504AEC6}"/>
              </a:ext>
            </a:extLst>
          </p:cNvPr>
          <p:cNvSpPr txBox="1"/>
          <p:nvPr/>
        </p:nvSpPr>
        <p:spPr>
          <a:xfrm>
            <a:off x="5739286" y="5692559"/>
            <a:ext cx="36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4AE135-23D1-192B-F4AE-1F2BBA9A04C2}"/>
              </a:ext>
            </a:extLst>
          </p:cNvPr>
          <p:cNvSpPr txBox="1"/>
          <p:nvPr/>
        </p:nvSpPr>
        <p:spPr>
          <a:xfrm>
            <a:off x="6269359" y="5692559"/>
            <a:ext cx="36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F2DC59C-ADBB-17AF-0E69-3C7B665F95EA}"/>
              </a:ext>
            </a:extLst>
          </p:cNvPr>
          <p:cNvCxnSpPr>
            <a:cxnSpLocks/>
          </p:cNvCxnSpPr>
          <p:nvPr/>
        </p:nvCxnSpPr>
        <p:spPr>
          <a:xfrm flipV="1">
            <a:off x="4176791" y="5009682"/>
            <a:ext cx="3602963" cy="20699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3949A03-0080-BB35-3EBD-03CA6D07573A}"/>
              </a:ext>
            </a:extLst>
          </p:cNvPr>
          <p:cNvCxnSpPr>
            <a:cxnSpLocks/>
          </p:cNvCxnSpPr>
          <p:nvPr/>
        </p:nvCxnSpPr>
        <p:spPr>
          <a:xfrm>
            <a:off x="4196664" y="5684678"/>
            <a:ext cx="336047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CD9DFFC-F3FF-4F9E-DD07-13CC1B80645A}"/>
              </a:ext>
            </a:extLst>
          </p:cNvPr>
          <p:cNvCxnSpPr>
            <a:cxnSpLocks/>
          </p:cNvCxnSpPr>
          <p:nvPr/>
        </p:nvCxnSpPr>
        <p:spPr>
          <a:xfrm flipH="1" flipV="1">
            <a:off x="4176791" y="3919589"/>
            <a:ext cx="19873" cy="17729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91AD3B0-4481-A1F6-F3E9-AFAE54B1B89F}"/>
              </a:ext>
            </a:extLst>
          </p:cNvPr>
          <p:cNvCxnSpPr/>
          <p:nvPr/>
        </p:nvCxnSpPr>
        <p:spPr>
          <a:xfrm>
            <a:off x="4826772" y="5568978"/>
            <a:ext cx="0" cy="1940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2CD9B8A-A838-DF57-8197-AF5308C78394}"/>
              </a:ext>
            </a:extLst>
          </p:cNvPr>
          <p:cNvCxnSpPr/>
          <p:nvPr/>
        </p:nvCxnSpPr>
        <p:spPr>
          <a:xfrm>
            <a:off x="5351010" y="5570740"/>
            <a:ext cx="0" cy="1940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B45D1B1-67A8-7BD0-83B2-E6BF761D8219}"/>
              </a:ext>
            </a:extLst>
          </p:cNvPr>
          <p:cNvCxnSpPr/>
          <p:nvPr/>
        </p:nvCxnSpPr>
        <p:spPr>
          <a:xfrm>
            <a:off x="5895738" y="5561921"/>
            <a:ext cx="0" cy="1940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C6CF977-784C-E127-4994-C8CB109F0206}"/>
              </a:ext>
            </a:extLst>
          </p:cNvPr>
          <p:cNvCxnSpPr/>
          <p:nvPr/>
        </p:nvCxnSpPr>
        <p:spPr>
          <a:xfrm>
            <a:off x="6440470" y="5563684"/>
            <a:ext cx="0" cy="1940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413CC5E-DBD2-BFE4-959B-3929E93CC3BF}"/>
              </a:ext>
            </a:extLst>
          </p:cNvPr>
          <p:cNvSpPr txBox="1"/>
          <p:nvPr/>
        </p:nvSpPr>
        <p:spPr>
          <a:xfrm rot="16200000">
            <a:off x="2988596" y="4687073"/>
            <a:ext cx="133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difference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E10289-1FB2-0784-4A93-9B53D930EE9B}"/>
              </a:ext>
            </a:extLst>
          </p:cNvPr>
          <p:cNvSpPr txBox="1"/>
          <p:nvPr/>
        </p:nvSpPr>
        <p:spPr>
          <a:xfrm>
            <a:off x="4961941" y="5987018"/>
            <a:ext cx="167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Round-trip 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8D9B43-F301-6B5B-01E9-BE5E0D653761}"/>
              </a:ext>
            </a:extLst>
          </p:cNvPr>
          <p:cNvSpPr txBox="1"/>
          <p:nvPr/>
        </p:nvSpPr>
        <p:spPr>
          <a:xfrm>
            <a:off x="3852926" y="4835365"/>
            <a:ext cx="267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0" name="Freeform: Shape 134">
            <a:extLst>
              <a:ext uri="{FF2B5EF4-FFF2-40B4-BE49-F238E27FC236}">
                <a16:creationId xmlns:a16="http://schemas.microsoft.com/office/drawing/2014/main" id="{49A7A897-5E81-490B-4834-BA42AEEAD31C}"/>
              </a:ext>
            </a:extLst>
          </p:cNvPr>
          <p:cNvSpPr/>
          <p:nvPr/>
        </p:nvSpPr>
        <p:spPr>
          <a:xfrm rot="3017359">
            <a:off x="5387754" y="4819924"/>
            <a:ext cx="349303" cy="421505"/>
          </a:xfrm>
          <a:custGeom>
            <a:avLst/>
            <a:gdLst>
              <a:gd name="connsiteX0" fmla="*/ 0 w 496128"/>
              <a:gd name="connsiteY0" fmla="*/ 513394 h 513394"/>
              <a:gd name="connsiteX1" fmla="*/ 461913 w 496128"/>
              <a:gd name="connsiteY1" fmla="*/ 32627 h 513394"/>
              <a:gd name="connsiteX2" fmla="*/ 461913 w 496128"/>
              <a:gd name="connsiteY2" fmla="*/ 42054 h 513394"/>
              <a:gd name="connsiteX3" fmla="*/ 461913 w 496128"/>
              <a:gd name="connsiteY3" fmla="*/ 42054 h 51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6128" h="513394">
                <a:moveTo>
                  <a:pt x="0" y="513394"/>
                </a:moveTo>
                <a:lnTo>
                  <a:pt x="461913" y="32627"/>
                </a:lnTo>
                <a:cubicBezTo>
                  <a:pt x="538898" y="-45930"/>
                  <a:pt x="461913" y="42054"/>
                  <a:pt x="461913" y="42054"/>
                </a:cubicBezTo>
                <a:lnTo>
                  <a:pt x="461913" y="42054"/>
                </a:lnTo>
              </a:path>
            </a:pathLst>
          </a:custGeom>
          <a:solidFill>
            <a:schemeClr val="accent5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Freeform: Shape 134">
            <a:extLst>
              <a:ext uri="{FF2B5EF4-FFF2-40B4-BE49-F238E27FC236}">
                <a16:creationId xmlns:a16="http://schemas.microsoft.com/office/drawing/2014/main" id="{5B7E29F4-E7FF-2EF8-3129-4F9F780EC320}"/>
              </a:ext>
            </a:extLst>
          </p:cNvPr>
          <p:cNvSpPr/>
          <p:nvPr/>
        </p:nvSpPr>
        <p:spPr>
          <a:xfrm>
            <a:off x="6465113" y="4378808"/>
            <a:ext cx="524858" cy="640293"/>
          </a:xfrm>
          <a:custGeom>
            <a:avLst/>
            <a:gdLst>
              <a:gd name="connsiteX0" fmla="*/ 0 w 496128"/>
              <a:gd name="connsiteY0" fmla="*/ 513394 h 513394"/>
              <a:gd name="connsiteX1" fmla="*/ 461913 w 496128"/>
              <a:gd name="connsiteY1" fmla="*/ 32627 h 513394"/>
              <a:gd name="connsiteX2" fmla="*/ 461913 w 496128"/>
              <a:gd name="connsiteY2" fmla="*/ 42054 h 513394"/>
              <a:gd name="connsiteX3" fmla="*/ 461913 w 496128"/>
              <a:gd name="connsiteY3" fmla="*/ 42054 h 51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6128" h="513394">
                <a:moveTo>
                  <a:pt x="0" y="513394"/>
                </a:moveTo>
                <a:lnTo>
                  <a:pt x="461913" y="32627"/>
                </a:lnTo>
                <a:cubicBezTo>
                  <a:pt x="538898" y="-45930"/>
                  <a:pt x="461913" y="42054"/>
                  <a:pt x="461913" y="42054"/>
                </a:cubicBezTo>
                <a:lnTo>
                  <a:pt x="461913" y="42054"/>
                </a:lnTo>
              </a:path>
            </a:pathLst>
          </a:custGeom>
          <a:solidFill>
            <a:schemeClr val="accent5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7C1B9E9-ABAC-3E4C-199B-9A4CB2ACFE19}"/>
              </a:ext>
            </a:extLst>
          </p:cNvPr>
          <p:cNvSpPr txBox="1"/>
          <p:nvPr/>
        </p:nvSpPr>
        <p:spPr>
          <a:xfrm>
            <a:off x="6762953" y="5681183"/>
            <a:ext cx="36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613E5AF-9E17-5E87-2927-AAF537095C19}"/>
              </a:ext>
            </a:extLst>
          </p:cNvPr>
          <p:cNvCxnSpPr/>
          <p:nvPr/>
        </p:nvCxnSpPr>
        <p:spPr>
          <a:xfrm>
            <a:off x="6934064" y="5552308"/>
            <a:ext cx="0" cy="1940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134">
            <a:extLst>
              <a:ext uri="{FF2B5EF4-FFF2-40B4-BE49-F238E27FC236}">
                <a16:creationId xmlns:a16="http://schemas.microsoft.com/office/drawing/2014/main" id="{7A35BDD7-E27D-9520-15D2-986DE7B8596A}"/>
              </a:ext>
            </a:extLst>
          </p:cNvPr>
          <p:cNvSpPr/>
          <p:nvPr/>
        </p:nvSpPr>
        <p:spPr>
          <a:xfrm rot="3017359">
            <a:off x="5963736" y="4819925"/>
            <a:ext cx="349303" cy="421505"/>
          </a:xfrm>
          <a:custGeom>
            <a:avLst/>
            <a:gdLst>
              <a:gd name="connsiteX0" fmla="*/ 0 w 496128"/>
              <a:gd name="connsiteY0" fmla="*/ 513394 h 513394"/>
              <a:gd name="connsiteX1" fmla="*/ 461913 w 496128"/>
              <a:gd name="connsiteY1" fmla="*/ 32627 h 513394"/>
              <a:gd name="connsiteX2" fmla="*/ 461913 w 496128"/>
              <a:gd name="connsiteY2" fmla="*/ 42054 h 513394"/>
              <a:gd name="connsiteX3" fmla="*/ 461913 w 496128"/>
              <a:gd name="connsiteY3" fmla="*/ 42054 h 51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6128" h="513394">
                <a:moveTo>
                  <a:pt x="0" y="513394"/>
                </a:moveTo>
                <a:lnTo>
                  <a:pt x="461913" y="32627"/>
                </a:lnTo>
                <a:cubicBezTo>
                  <a:pt x="538898" y="-45930"/>
                  <a:pt x="461913" y="42054"/>
                  <a:pt x="461913" y="42054"/>
                </a:cubicBezTo>
                <a:lnTo>
                  <a:pt x="461913" y="42054"/>
                </a:lnTo>
              </a:path>
            </a:pathLst>
          </a:custGeom>
          <a:solidFill>
            <a:schemeClr val="accent5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B0512BE-E19A-73A6-89A1-739EC7F1083F}"/>
              </a:ext>
            </a:extLst>
          </p:cNvPr>
          <p:cNvSpPr/>
          <p:nvPr/>
        </p:nvSpPr>
        <p:spPr>
          <a:xfrm>
            <a:off x="6884663" y="4352162"/>
            <a:ext cx="133181" cy="137562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4696A45-C000-0E49-A455-933501A05A9F}"/>
              </a:ext>
            </a:extLst>
          </p:cNvPr>
          <p:cNvSpPr/>
          <p:nvPr/>
        </p:nvSpPr>
        <p:spPr>
          <a:xfrm>
            <a:off x="3021603" y="2089738"/>
            <a:ext cx="5426056" cy="537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658C3486-F137-61D4-0635-46C74BB988E3}"/>
              </a:ext>
            </a:extLst>
          </p:cNvPr>
          <p:cNvSpPr/>
          <p:nvPr/>
        </p:nvSpPr>
        <p:spPr>
          <a:xfrm>
            <a:off x="3561211" y="1471009"/>
            <a:ext cx="5003994" cy="537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BB7EB760-0454-E283-E5BD-DFEBBEC81F6C}"/>
              </a:ext>
            </a:extLst>
          </p:cNvPr>
          <p:cNvSpPr/>
          <p:nvPr/>
        </p:nvSpPr>
        <p:spPr>
          <a:xfrm>
            <a:off x="3599917" y="536864"/>
            <a:ext cx="5853629" cy="1305306"/>
          </a:xfrm>
          <a:custGeom>
            <a:avLst/>
            <a:gdLst>
              <a:gd name="connsiteX0" fmla="*/ 5170004 w 5853629"/>
              <a:gd name="connsiteY0" fmla="*/ 1265171 h 1305306"/>
              <a:gd name="connsiteX1" fmla="*/ 256810 w 5853629"/>
              <a:gd name="connsiteY1" fmla="*/ 309827 h 1305306"/>
              <a:gd name="connsiteX2" fmla="*/ 1184858 w 5853629"/>
              <a:gd name="connsiteY2" fmla="*/ 36872 h 1305306"/>
              <a:gd name="connsiteX3" fmla="*/ 5388368 w 5853629"/>
              <a:gd name="connsiteY3" fmla="*/ 1019511 h 1305306"/>
              <a:gd name="connsiteX4" fmla="*/ 5170004 w 5853629"/>
              <a:gd name="connsiteY4" fmla="*/ 1265171 h 1305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53629" h="1305306">
                <a:moveTo>
                  <a:pt x="5170004" y="1265171"/>
                </a:moveTo>
                <a:cubicBezTo>
                  <a:pt x="4314744" y="1146890"/>
                  <a:pt x="921001" y="514544"/>
                  <a:pt x="256810" y="309827"/>
                </a:cubicBezTo>
                <a:cubicBezTo>
                  <a:pt x="-407381" y="105110"/>
                  <a:pt x="329598" y="-81409"/>
                  <a:pt x="1184858" y="36872"/>
                </a:cubicBezTo>
                <a:cubicBezTo>
                  <a:pt x="2040118" y="155153"/>
                  <a:pt x="4721902" y="817069"/>
                  <a:pt x="5388368" y="1019511"/>
                </a:cubicBezTo>
                <a:cubicBezTo>
                  <a:pt x="6054834" y="1221953"/>
                  <a:pt x="6025264" y="1383452"/>
                  <a:pt x="5170004" y="1265171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F1FC059-6BDD-9F5D-7603-CB775CB010CF}"/>
              </a:ext>
            </a:extLst>
          </p:cNvPr>
          <p:cNvCxnSpPr>
            <a:cxnSpLocks/>
          </p:cNvCxnSpPr>
          <p:nvPr/>
        </p:nvCxnSpPr>
        <p:spPr>
          <a:xfrm flipV="1">
            <a:off x="4197771" y="4682946"/>
            <a:ext cx="3602963" cy="20699"/>
          </a:xfrm>
          <a:prstGeom prst="line">
            <a:avLst/>
          </a:prstGeom>
          <a:ln>
            <a:solidFill>
              <a:srgbClr val="00B050"/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8AE5C6D-9E28-BA24-A81A-902B163A075F}"/>
              </a:ext>
            </a:extLst>
          </p:cNvPr>
          <p:cNvSpPr txBox="1"/>
          <p:nvPr/>
        </p:nvSpPr>
        <p:spPr>
          <a:xfrm>
            <a:off x="7710819" y="4446811"/>
            <a:ext cx="108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threshold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957E0D2-34BC-B52F-5424-15E8B48A2021}"/>
              </a:ext>
            </a:extLst>
          </p:cNvPr>
          <p:cNvSpPr txBox="1"/>
          <p:nvPr/>
        </p:nvSpPr>
        <p:spPr>
          <a:xfrm>
            <a:off x="7919989" y="163645"/>
            <a:ext cx="4386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SEARCH</a:t>
            </a:r>
            <a:r>
              <a:rPr lang="en-US" sz="4000" dirty="0"/>
              <a:t> Concept</a:t>
            </a:r>
          </a:p>
        </p:txBody>
      </p:sp>
      <p:sp>
        <p:nvSpPr>
          <p:cNvPr id="3" name="Slide Number Placeholder 104">
            <a:extLst>
              <a:ext uri="{FF2B5EF4-FFF2-40B4-BE49-F238E27FC236}">
                <a16:creationId xmlns:a16="http://schemas.microsoft.com/office/drawing/2014/main" id="{CFA5D09F-341E-9334-3EFB-F8B4D1A2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C9B1A49-E777-45AB-996D-A830E7ADF40D}" type="slidenum">
              <a:rPr lang="en-IN" sz="1400" smtClean="0"/>
              <a:t>3</a:t>
            </a:fld>
            <a:endParaRPr lang="en-IN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C40A4AB-3B58-026D-A3D4-71DE08FE11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6B76180B-1D27-7BD8-9A0F-1D841EDCC5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22CEFEC-629D-41AD-B4EE-6438FFF3B318}" type="datetime1">
              <a:rPr lang="en-US" smtClean="0"/>
              <a:t>11/3/2025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1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3" grpId="0" animBg="1"/>
      <p:bldP spid="17" grpId="0" animBg="1"/>
      <p:bldP spid="18" grpId="0"/>
      <p:bldP spid="19" grpId="0"/>
      <p:bldP spid="20" grpId="0"/>
      <p:bldP spid="21" grpId="0"/>
      <p:bldP spid="30" grpId="0"/>
      <p:bldP spid="31" grpId="0"/>
      <p:bldP spid="32" grpId="0"/>
      <p:bldP spid="40" grpId="0" animBg="1"/>
      <p:bldP spid="42" grpId="0" animBg="1"/>
      <p:bldP spid="43" grpId="0"/>
      <p:bldP spid="45" grpId="0" animBg="1"/>
      <p:bldP spid="46" grpId="0" animBg="1"/>
      <p:bldP spid="48" grpId="0" animBg="1"/>
      <p:bldP spid="48" grpId="1" animBg="1"/>
      <p:bldP spid="50" grpId="0" animBg="1"/>
      <p:bldP spid="50" grpId="1" animBg="1"/>
      <p:bldP spid="55" grpId="0" animBg="1"/>
      <p:bldP spid="55" grpId="1" animBg="1"/>
      <p:bldP spid="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03CB8B-7F89-5273-CA4C-D6BC50D6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SEARCH </a:t>
            </a:r>
            <a:r>
              <a:rPr lang="en-US" dirty="0"/>
              <a:t>Reduced Per-flow Memory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AECB4-3F43-54A6-D29A-44B11931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EFEC-629D-41AD-B4EE-6438FFF3B318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6D892D-17E7-0170-DA79-827378663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73852-8591-86AB-2884-EF0916CAAA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829859-E698-8F62-A36C-A797992E8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140" y="1278591"/>
            <a:ext cx="6073454" cy="12991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648111-F334-0F0F-FD34-BD5A4C013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549" y="2762908"/>
            <a:ext cx="5038097" cy="34135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CC948F-6FA2-694A-5470-278E7912B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671" y="2719932"/>
            <a:ext cx="4857959" cy="327659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AE96EAA-F9F6-0D1E-0D23-742796E52816}"/>
              </a:ext>
            </a:extLst>
          </p:cNvPr>
          <p:cNvSpPr/>
          <p:nvPr/>
        </p:nvSpPr>
        <p:spPr>
          <a:xfrm>
            <a:off x="2576289" y="5419329"/>
            <a:ext cx="320040" cy="640521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A43A27C-FE44-E506-D83A-8BCA6F1552C6}"/>
              </a:ext>
            </a:extLst>
          </p:cNvPr>
          <p:cNvSpPr/>
          <p:nvPr/>
        </p:nvSpPr>
        <p:spPr>
          <a:xfrm>
            <a:off x="5222348" y="5419329"/>
            <a:ext cx="320040" cy="647318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1E966A-3DA5-305D-351F-E935BF5C2051}"/>
              </a:ext>
            </a:extLst>
          </p:cNvPr>
          <p:cNvGrpSpPr/>
          <p:nvPr/>
        </p:nvGrpSpPr>
        <p:grpSpPr>
          <a:xfrm>
            <a:off x="264758" y="2604154"/>
            <a:ext cx="5489339" cy="3868784"/>
            <a:chOff x="4467461" y="2346801"/>
            <a:chExt cx="5489339" cy="38687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0DF434-041D-949A-64D9-18AF5FF9B914}"/>
                </a:ext>
              </a:extLst>
            </p:cNvPr>
            <p:cNvSpPr txBox="1"/>
            <p:nvPr/>
          </p:nvSpPr>
          <p:spPr>
            <a:xfrm>
              <a:off x="6126073" y="5692365"/>
              <a:ext cx="25598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bin size (in bits)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9D381B-B79D-FD05-B4F5-BC8F4B823394}"/>
                </a:ext>
              </a:extLst>
            </p:cNvPr>
            <p:cNvSpPr txBox="1"/>
            <p:nvPr/>
          </p:nvSpPr>
          <p:spPr>
            <a:xfrm rot="16200000">
              <a:off x="3048162" y="3766100"/>
              <a:ext cx="33618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/>
                <a:t>Normalzied</a:t>
              </a:r>
              <a:r>
                <a:rPr lang="en-US" sz="2800" dirty="0"/>
                <a:t> Diff MSE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C2AD65C-CBD3-BB09-3D48-7A1136564089}"/>
                </a:ext>
              </a:extLst>
            </p:cNvPr>
            <p:cNvGrpSpPr/>
            <p:nvPr/>
          </p:nvGrpSpPr>
          <p:grpSpPr>
            <a:xfrm>
              <a:off x="5359400" y="2346801"/>
              <a:ext cx="4597400" cy="3258858"/>
              <a:chOff x="5359400" y="2346801"/>
              <a:chExt cx="4597400" cy="3258858"/>
            </a:xfrm>
          </p:grpSpPr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EDB354C6-A13C-DEE8-D82B-0ED48BBE66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59400" y="2346801"/>
                <a:ext cx="0" cy="3258858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4C3F9D56-C59D-A887-6253-62DD0380E1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81129" y="5580258"/>
                <a:ext cx="4575671" cy="0"/>
              </a:xfrm>
              <a:prstGeom prst="straightConnector1">
                <a:avLst/>
              </a:prstGeom>
              <a:ln w="38100"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2811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35236-A0DD-C90A-457D-DE4087460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Cubic (without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/>
              <a:t>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BB3779-F09F-F451-BFC4-7D54B8A0B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2662D-E885-845C-D4A7-1D473928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 descr="A graph with a line&#10;&#10;AI-generated content may be incorrect.">
            <a:extLst>
              <a:ext uri="{FF2B5EF4-FFF2-40B4-BE49-F238E27FC236}">
                <a16:creationId xmlns:a16="http://schemas.microsoft.com/office/drawing/2014/main" id="{783399F1-FE88-CAE9-BB97-15025D229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323" y="1990997"/>
            <a:ext cx="6304280" cy="37846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D34456F-06E1-96FF-F8E0-F43C751D8037}"/>
              </a:ext>
            </a:extLst>
          </p:cNvPr>
          <p:cNvGrpSpPr/>
          <p:nvPr/>
        </p:nvGrpSpPr>
        <p:grpSpPr>
          <a:xfrm>
            <a:off x="365397" y="2067197"/>
            <a:ext cx="4846320" cy="3632200"/>
            <a:chOff x="365397" y="2067197"/>
            <a:chExt cx="4846320" cy="36322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121415A-FAD5-A327-FB58-1F613FA85352}"/>
                </a:ext>
              </a:extLst>
            </p:cNvPr>
            <p:cNvGrpSpPr/>
            <p:nvPr/>
          </p:nvGrpSpPr>
          <p:grpSpPr>
            <a:xfrm>
              <a:off x="365397" y="2067197"/>
              <a:ext cx="4846320" cy="3632200"/>
              <a:chOff x="365397" y="2067197"/>
              <a:chExt cx="4846320" cy="3632200"/>
            </a:xfrm>
          </p:grpSpPr>
          <p:pic>
            <p:nvPicPr>
              <p:cNvPr id="8" name="Picture 7" descr="A graph with purple lines and dots&#10;&#10;AI-generated content may be incorrect.">
                <a:extLst>
                  <a:ext uri="{FF2B5EF4-FFF2-40B4-BE49-F238E27FC236}">
                    <a16:creationId xmlns:a16="http://schemas.microsoft.com/office/drawing/2014/main" id="{6D195DA5-4FE5-F7AD-4D3C-10FE99943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5397" y="2067197"/>
                <a:ext cx="4846320" cy="3632200"/>
              </a:xfrm>
              <a:prstGeom prst="rect">
                <a:avLst/>
              </a:prstGeom>
            </p:spPr>
          </p:pic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DE950A8E-41A1-C86A-90CE-B343E62561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6611" y="2550729"/>
                <a:ext cx="0" cy="2734396"/>
              </a:xfrm>
              <a:prstGeom prst="line">
                <a:avLst/>
              </a:prstGeom>
              <a:ln w="57150"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231A5DF-AC0F-DF9E-64EA-E7B79918662D}"/>
                </a:ext>
              </a:extLst>
            </p:cNvPr>
            <p:cNvCxnSpPr>
              <a:cxnSpLocks/>
            </p:cNvCxnSpPr>
            <p:nvPr/>
          </p:nvCxnSpPr>
          <p:spPr>
            <a:xfrm>
              <a:off x="3482660" y="2550729"/>
              <a:ext cx="0" cy="2734396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LEO in the Sky With Viasat - Inside Towers">
            <a:extLst>
              <a:ext uri="{FF2B5EF4-FFF2-40B4-BE49-F238E27FC236}">
                <a16:creationId xmlns:a16="http://schemas.microsoft.com/office/drawing/2014/main" id="{56BAA140-A649-8513-57D3-51054690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49" y="270668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8A95A4A-290B-1EBF-1228-7E16D27B31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</p:spTree>
    <p:extLst>
      <p:ext uri="{BB962C8B-B14F-4D97-AF65-F5344CB8AC3E}">
        <p14:creationId xmlns:p14="http://schemas.microsoft.com/office/powerpoint/2010/main" val="103244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9A3B6-49A8-EAA1-7746-5D5422472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05F4C-17CC-1031-94C8-8D8708ACC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7" y="365125"/>
            <a:ext cx="492148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Delay-Based: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DEF8F-CADC-AADB-3BBC-6FB66A70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444CEC-8081-43A0-827D-E7E0A3EF594A}" type="datetime1">
              <a:rPr lang="en-US" smtClean="0"/>
              <a:pPr>
                <a:spcAft>
                  <a:spcPts val="600"/>
                </a:spcAft>
              </a:pPr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E808C-CB8B-832B-E5ED-6940DD755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CE4A850-3FF9-4AB9-A8BE-D526BA9205D0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52E3B3-554C-9322-B6FD-450055464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01" y="2188095"/>
            <a:ext cx="6584157" cy="39528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4CF0DEF-CCB8-EDE4-1D96-CF9268E81128}"/>
              </a:ext>
            </a:extLst>
          </p:cNvPr>
          <p:cNvGrpSpPr/>
          <p:nvPr/>
        </p:nvGrpSpPr>
        <p:grpSpPr>
          <a:xfrm>
            <a:off x="7030970" y="2307793"/>
            <a:ext cx="4958080" cy="3713480"/>
            <a:chOff x="582023" y="2166779"/>
            <a:chExt cx="4958080" cy="3713480"/>
          </a:xfrm>
        </p:grpSpPr>
        <p:pic>
          <p:nvPicPr>
            <p:cNvPr id="10" name="Picture 9" descr="A graph with purple dots&#10;&#10;AI-generated content may be incorrect.">
              <a:extLst>
                <a:ext uri="{FF2B5EF4-FFF2-40B4-BE49-F238E27FC236}">
                  <a16:creationId xmlns:a16="http://schemas.microsoft.com/office/drawing/2014/main" id="{4BB6C60A-9C80-6468-73F3-C5842C1B9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2023" y="2166779"/>
              <a:ext cx="4958080" cy="3713480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1C29961-5978-550C-5D04-08A6A73BC788}"/>
                </a:ext>
              </a:extLst>
            </p:cNvPr>
            <p:cNvCxnSpPr>
              <a:cxnSpLocks/>
            </p:cNvCxnSpPr>
            <p:nvPr/>
          </p:nvCxnSpPr>
          <p:spPr>
            <a:xfrm>
              <a:off x="1466573" y="2655065"/>
              <a:ext cx="0" cy="2839380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222E8A7-D7B9-C25E-D733-6D4002DDF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733" y="248839"/>
            <a:ext cx="5511799" cy="2328882"/>
          </a:xfrm>
        </p:spPr>
        <p:txBody>
          <a:bodyPr>
            <a:noAutofit/>
          </a:bodyPr>
          <a:lstStyle/>
          <a:p>
            <a:r>
              <a:rPr lang="en-US" sz="3200" dirty="0"/>
              <a:t>RTT “spikes” </a:t>
            </a:r>
            <a:r>
              <a:rPr lang="en-US" sz="3200" dirty="0">
                <a:sym typeface="Wingdings" panose="05000000000000000000" pitchFamily="2" charset="2"/>
              </a:rPr>
              <a:t> exit SS</a:t>
            </a:r>
          </a:p>
          <a:p>
            <a:r>
              <a:rPr lang="en-US" sz="3200" dirty="0"/>
              <a:t>Sensitive to RTT variation </a:t>
            </a:r>
            <a:r>
              <a:rPr lang="en-US" sz="3200" dirty="0">
                <a:sym typeface="Wingdings" panose="05000000000000000000" pitchFamily="2" charset="2"/>
              </a:rPr>
              <a:t> early</a:t>
            </a:r>
            <a:r>
              <a:rPr lang="en-US" sz="3200" dirty="0"/>
              <a:t> exit, under utilization</a:t>
            </a:r>
          </a:p>
          <a:p>
            <a:pPr lvl="1"/>
            <a:r>
              <a:rPr lang="en-US" sz="2800" dirty="0"/>
              <a:t>Bad in high BDP networks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5A85C97-FD16-3516-5293-717DF777D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</p:spTree>
    <p:extLst>
      <p:ext uri="{BB962C8B-B14F-4D97-AF65-F5344CB8AC3E}">
        <p14:creationId xmlns:p14="http://schemas.microsoft.com/office/powerpoint/2010/main" val="87865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98D51-C4E0-D870-D8B8-3E94AEA9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6" y="365125"/>
            <a:ext cx="9253994" cy="1325563"/>
          </a:xfrm>
        </p:spPr>
        <p:txBody>
          <a:bodyPr>
            <a:normAutofit/>
          </a:bodyPr>
          <a:lstStyle/>
          <a:p>
            <a:r>
              <a:rPr lang="en-US" dirty="0"/>
              <a:t>Delivered Bytes-Based: BBR, </a:t>
            </a:r>
            <a:r>
              <a:rPr lang="en-US" b="1" dirty="0">
                <a:solidFill>
                  <a:srgbClr val="00B0F0"/>
                </a:solidFill>
              </a:rPr>
              <a:t>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9D83F-96AC-00AF-359A-EC720716B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1531" y="5240973"/>
            <a:ext cx="5213024" cy="9951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B0F0"/>
                </a:solidFill>
              </a:rPr>
              <a:t>SEARCH</a:t>
            </a:r>
            <a:r>
              <a:rPr lang="en-US" sz="3200" dirty="0"/>
              <a:t>: Uses initial RTT </a:t>
            </a:r>
            <a:r>
              <a:rPr lang="en-US" sz="3200" dirty="0">
                <a:sym typeface="Wingdings" panose="05000000000000000000" pitchFamily="2" charset="2"/>
              </a:rPr>
              <a:t> resilient to post-capacity delay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89F413-755F-FD5A-B3CC-8AFC823D7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655" y="1940302"/>
            <a:ext cx="5307503" cy="32666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34EE53-08E5-225C-DF43-1E62E12BD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42" y="1906322"/>
            <a:ext cx="5307503" cy="333465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8C8D3DC-4F2D-EDB9-5C20-4A036B9DB2FA}"/>
              </a:ext>
            </a:extLst>
          </p:cNvPr>
          <p:cNvSpPr txBox="1">
            <a:spLocks/>
          </p:cNvSpPr>
          <p:nvPr/>
        </p:nvSpPr>
        <p:spPr>
          <a:xfrm>
            <a:off x="307445" y="5206994"/>
            <a:ext cx="5904993" cy="995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-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Char char="▪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BBR: Uses current RTT, responds slowly after capacity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74AC7A7-B45D-F612-6027-DBD48D67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CE4A850-3FF9-4AB9-A8BE-D526BA9205D0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B5E61AB3-F831-7AF2-CD27-F36122D8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</p:spTree>
    <p:extLst>
      <p:ext uri="{BB962C8B-B14F-4D97-AF65-F5344CB8AC3E}">
        <p14:creationId xmlns:p14="http://schemas.microsoft.com/office/powerpoint/2010/main" val="183610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7EAC0-AA15-243C-05B4-0362D3F43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D1CD-4454-FAE8-F5B3-E4B6E71D1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84177" cy="4351338"/>
          </a:xfrm>
        </p:spPr>
        <p:txBody>
          <a:bodyPr>
            <a:normAutofit/>
          </a:bodyPr>
          <a:lstStyle/>
          <a:p>
            <a:pPr marL="742950" indent="-742950">
              <a:buClr>
                <a:schemeClr val="tx1"/>
              </a:buClr>
              <a:buFont typeface="+mj-lt"/>
              <a:buAutoNum type="arabicPeriod"/>
            </a:pPr>
            <a:r>
              <a:rPr lang="en-US" sz="4000" dirty="0">
                <a:solidFill>
                  <a:srgbClr val="C00000"/>
                </a:solidFill>
              </a:rPr>
              <a:t>Empirical evidence of safety </a:t>
            </a:r>
            <a:r>
              <a:rPr lang="en-US" sz="4000" dirty="0"/>
              <a:t>and </a:t>
            </a:r>
            <a:r>
              <a:rPr lang="en-US" sz="4000" dirty="0">
                <a:solidFill>
                  <a:srgbClr val="008000"/>
                </a:solidFill>
              </a:rPr>
              <a:t>intent to deploy</a:t>
            </a:r>
          </a:p>
          <a:p>
            <a:pPr marL="742950" indent="-742950">
              <a:spcBef>
                <a:spcPts val="2400"/>
              </a:spcBef>
              <a:buFont typeface="+mj-lt"/>
              <a:buAutoNum type="arabicPeriod"/>
            </a:pPr>
            <a:r>
              <a:rPr lang="en-US" sz="4000" dirty="0"/>
              <a:t>Compare </a:t>
            </a:r>
            <a:r>
              <a:rPr lang="en-US" sz="4000" b="1" dirty="0">
                <a:solidFill>
                  <a:srgbClr val="00B0F0"/>
                </a:solidFill>
              </a:rPr>
              <a:t>SEARCH</a:t>
            </a:r>
            <a:r>
              <a:rPr lang="en-US" sz="4000" dirty="0"/>
              <a:t> to </a:t>
            </a:r>
            <a:r>
              <a:rPr lang="en-US" sz="4000" dirty="0" err="1">
                <a:solidFill>
                  <a:srgbClr val="C00000"/>
                </a:solidFill>
              </a:rPr>
              <a:t>HyStart</a:t>
            </a:r>
            <a:r>
              <a:rPr lang="en-US" sz="4000" dirty="0">
                <a:solidFill>
                  <a:srgbClr val="C00000"/>
                </a:solidFill>
              </a:rPr>
              <a:t>++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60A0B-3119-8A4E-24A7-6C0F1A6D7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E5BF-E9E0-43FC-A8AC-37B872560073}" type="datetime1">
              <a:rPr lang="en-US" smtClean="0"/>
              <a:t>11/3/2025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142E5-17F7-EF13-1F6D-75FC427CE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33C97-909A-1D2C-FDE8-F2D3B3A77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 descr="Update - Free web icons">
            <a:extLst>
              <a:ext uri="{FF2B5EF4-FFF2-40B4-BE49-F238E27FC236}">
                <a16:creationId xmlns:a16="http://schemas.microsoft.com/office/drawing/2014/main" id="{1D9FC0DB-BEB7-8AAB-E55A-2163A2EC3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132" y="2624666"/>
            <a:ext cx="2497667" cy="249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9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BA819-913B-5323-681D-64A89E26A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08B59-34F8-B5F2-1FCB-05FC0E92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– </a:t>
            </a:r>
            <a:r>
              <a:rPr lang="en-US" dirty="0" err="1">
                <a:solidFill>
                  <a:srgbClr val="C00000"/>
                </a:solidFill>
              </a:rPr>
              <a:t>HyStart</a:t>
            </a:r>
            <a:r>
              <a:rPr lang="en-US" dirty="0">
                <a:solidFill>
                  <a:srgbClr val="C00000"/>
                </a:solidFill>
              </a:rPr>
              <a:t>++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763E46-9B06-36FC-A087-DBAA3249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44CEC-8081-43A0-827D-E7E0A3EF594A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9181D-744D-597E-645D-17609840F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4A850-3FF9-4AB9-A8BE-D526BA9205D0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90926-EDC5-CDA4-AB2F-BB7BF5638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               - Better Slow Start for TCP and QUIC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1E51-A2CA-2478-8297-F5B1D284E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186" y="2195432"/>
            <a:ext cx="2484245" cy="195392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6AE44D6-4D88-4530-862B-D6882BBC3688}"/>
              </a:ext>
            </a:extLst>
          </p:cNvPr>
          <p:cNvSpPr txBox="1"/>
          <p:nvPr/>
        </p:nvSpPr>
        <p:spPr>
          <a:xfrm>
            <a:off x="925422" y="1764840"/>
            <a:ext cx="5366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Balasubramanian, P., Huang, Y., and M. Olson, "</a:t>
            </a:r>
            <a:r>
              <a:rPr lang="en-US" sz="2000" b="1" dirty="0" err="1"/>
              <a:t>HyStart</a:t>
            </a:r>
            <a:r>
              <a:rPr lang="en-US" sz="2000" b="1" dirty="0"/>
              <a:t>++: Modified Slow Start for TCP</a:t>
            </a:r>
            <a:r>
              <a:rPr lang="en-US" sz="2000" dirty="0"/>
              <a:t>", </a:t>
            </a:r>
            <a:r>
              <a:rPr lang="en-US" sz="2000" i="1" dirty="0"/>
              <a:t>IETF</a:t>
            </a:r>
            <a:r>
              <a:rPr lang="en-US" sz="2000" dirty="0"/>
              <a:t> </a:t>
            </a:r>
            <a:r>
              <a:rPr lang="en-US" sz="2000" i="1" dirty="0"/>
              <a:t>RFC 9406</a:t>
            </a:r>
            <a:r>
              <a:rPr lang="en-US" sz="2000" dirty="0"/>
              <a:t>, DOI 10.17487/RFC9406, May 2023</a:t>
            </a:r>
          </a:p>
          <a:p>
            <a:r>
              <a:rPr lang="en-US" sz="2000" dirty="0">
                <a:hlinkClick r:id="rId4"/>
              </a:rPr>
              <a:t>https://www.rfc-editor.org/info/rfc9406</a:t>
            </a:r>
            <a:r>
              <a:rPr lang="en-US" sz="20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9FE62-8888-6A60-6C41-1DD365ACA19D}"/>
              </a:ext>
            </a:extLst>
          </p:cNvPr>
          <p:cNvSpPr txBox="1"/>
          <p:nvPr/>
        </p:nvSpPr>
        <p:spPr>
          <a:xfrm>
            <a:off x="925422" y="3209498"/>
            <a:ext cx="61303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M. </a:t>
            </a:r>
            <a:r>
              <a:rPr lang="en-US" sz="2000" dirty="0" err="1"/>
              <a:t>Arghavani</a:t>
            </a:r>
            <a:r>
              <a:rPr lang="en-US" sz="2000" dirty="0"/>
              <a:t>, H. Zhang, D. Eyers, and A. </a:t>
            </a:r>
            <a:r>
              <a:rPr lang="en-US" sz="2000" dirty="0" err="1"/>
              <a:t>Arghavani</a:t>
            </a:r>
            <a:r>
              <a:rPr lang="en-US" sz="2000" dirty="0"/>
              <a:t>, “</a:t>
            </a:r>
            <a:r>
              <a:rPr lang="en-US" sz="2000" b="1" dirty="0"/>
              <a:t>SUSS: Improving TCP Performance by Speeding Up Slow-Start</a:t>
            </a:r>
            <a:r>
              <a:rPr lang="en-US" sz="2000" dirty="0"/>
              <a:t>,” in </a:t>
            </a:r>
            <a:r>
              <a:rPr lang="en-US" sz="2000" i="1" dirty="0"/>
              <a:t>Proceedings of the ACM SIGCOMM </a:t>
            </a:r>
            <a:r>
              <a:rPr lang="en-US" sz="2000" dirty="0"/>
              <a:t>Conference, Sydney, Australia, 2024   </a:t>
            </a:r>
            <a:r>
              <a:rPr lang="en-US" sz="2000" dirty="0">
                <a:hlinkClick r:id="rId5"/>
              </a:rPr>
              <a:t>https://dl.acm.org/doi/abs/10.1145/3651890.3672234</a:t>
            </a:r>
            <a:r>
              <a:rPr lang="en-US" sz="20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51AA50-67A0-07F6-2402-AB4E5535AE09}"/>
              </a:ext>
            </a:extLst>
          </p:cNvPr>
          <p:cNvSpPr txBox="1"/>
          <p:nvPr/>
        </p:nvSpPr>
        <p:spPr>
          <a:xfrm>
            <a:off x="934389" y="5072436"/>
            <a:ext cx="5398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M. </a:t>
            </a:r>
            <a:r>
              <a:rPr lang="en-US" sz="2000" dirty="0" err="1"/>
              <a:t>Arghavani</a:t>
            </a:r>
            <a:r>
              <a:rPr lang="en-US" sz="2000" dirty="0"/>
              <a:t>, "</a:t>
            </a:r>
            <a:r>
              <a:rPr lang="en-US" sz="2000" b="1" dirty="0" err="1"/>
              <a:t>HyStartPP</a:t>
            </a:r>
            <a:r>
              <a:rPr lang="en-US" sz="2000" dirty="0"/>
              <a:t>" [Source Code]. Accessed: November 2, 2025  </a:t>
            </a:r>
            <a:r>
              <a:rPr lang="en-US" sz="2000" dirty="0">
                <a:hlinkClick r:id="rId6"/>
              </a:rPr>
              <a:t>https://github.com/SUSSdeveloper/HyStartPP</a:t>
            </a:r>
            <a:r>
              <a:rPr lang="en-US" sz="20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A25192-B164-B1F1-4339-85D5C71A6F32}"/>
              </a:ext>
            </a:extLst>
          </p:cNvPr>
          <p:cNvGrpSpPr/>
          <p:nvPr/>
        </p:nvGrpSpPr>
        <p:grpSpPr>
          <a:xfrm>
            <a:off x="8457357" y="4508512"/>
            <a:ext cx="1917914" cy="1618931"/>
            <a:chOff x="8430197" y="4599252"/>
            <a:chExt cx="1917914" cy="161893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1A4F945-42ED-9714-EA6D-695041860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26282" y="4599252"/>
              <a:ext cx="1325744" cy="106902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1B05A0-C757-E258-8E0B-761AA6E4153A}"/>
                </a:ext>
              </a:extLst>
            </p:cNvPr>
            <p:cNvSpPr txBox="1"/>
            <p:nvPr/>
          </p:nvSpPr>
          <p:spPr>
            <a:xfrm>
              <a:off x="8430197" y="5694963"/>
              <a:ext cx="191791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>
                  <a:hlinkClick r:id="rId6"/>
                </a:rPr>
                <a:t>HyStartPP</a:t>
              </a:r>
              <a:endParaRPr lang="en-US" sz="28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4CD977-5DF9-F9C0-C4B1-59FAFD93BE09}"/>
              </a:ext>
            </a:extLst>
          </p:cNvPr>
          <p:cNvGrpSpPr/>
          <p:nvPr/>
        </p:nvGrpSpPr>
        <p:grpSpPr>
          <a:xfrm>
            <a:off x="7175668" y="229230"/>
            <a:ext cx="4572000" cy="1200329"/>
            <a:chOff x="4038600" y="2097997"/>
            <a:chExt cx="4572000" cy="1200329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4DDA70D-93AE-F73E-4E00-68AF72212E2C}"/>
                </a:ext>
              </a:extLst>
            </p:cNvPr>
            <p:cNvSpPr/>
            <p:nvPr/>
          </p:nvSpPr>
          <p:spPr>
            <a:xfrm>
              <a:off x="4038600" y="2097997"/>
              <a:ext cx="4572000" cy="1200329"/>
            </a:xfrm>
            <a:prstGeom prst="roundRect">
              <a:avLst/>
            </a:prstGeom>
            <a:solidFill>
              <a:schemeClr val="bg1"/>
            </a:solidFill>
            <a:ln w="28575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8C6F17-8137-A423-5EC6-4283F3B9032A}"/>
                </a:ext>
              </a:extLst>
            </p:cNvPr>
            <p:cNvSpPr txBox="1"/>
            <p:nvPr/>
          </p:nvSpPr>
          <p:spPr>
            <a:xfrm>
              <a:off x="4038600" y="2097997"/>
              <a:ext cx="237116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Zimraan Ahmad</a:t>
              </a:r>
            </a:p>
            <a:p>
              <a:pPr algn="ctr"/>
              <a:r>
                <a:rPr lang="en-US" sz="2400" dirty="0"/>
                <a:t>Joshua Solomon</a:t>
              </a:r>
            </a:p>
            <a:p>
              <a:pPr algn="ctr"/>
              <a:r>
                <a:rPr lang="en-US" sz="2400" dirty="0"/>
                <a:t>Clive Thompson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9722E03-730E-840A-5C53-56661C833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09762" y="2353586"/>
              <a:ext cx="2086419" cy="689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360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4435</TotalTime>
  <Words>960</Words>
  <Application>Microsoft Office PowerPoint</Application>
  <PresentationFormat>Widescreen</PresentationFormat>
  <Paragraphs>216</Paragraphs>
  <Slides>23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Courier New</vt:lpstr>
      <vt:lpstr>Wingdings</vt:lpstr>
      <vt:lpstr>Office Theme</vt:lpstr>
      <vt:lpstr>SEARCH – Better Slow Start for TCP and QUIC</vt:lpstr>
      <vt:lpstr>PowerPoint Presentation</vt:lpstr>
      <vt:lpstr>PowerPoint Presentation</vt:lpstr>
      <vt:lpstr>SEARCH Reduced Per-flow Memory</vt:lpstr>
      <vt:lpstr>TCP Cubic (without HyStart)</vt:lpstr>
      <vt:lpstr>Delay-Based: HyStart, HyStart++</vt:lpstr>
      <vt:lpstr>Delivered Bytes-Based: BBR, SEARCH</vt:lpstr>
      <vt:lpstr>Update</vt:lpstr>
      <vt:lpstr>Linux – HyStart++</vt:lpstr>
      <vt:lpstr>Linux – HyStart++</vt:lpstr>
      <vt:lpstr>Linux – HyStart++</vt:lpstr>
      <vt:lpstr>Linux – HyStart++: Verification</vt:lpstr>
      <vt:lpstr>Empirical Evidence of Safety &amp;  Intent to Deploy</vt:lpstr>
      <vt:lpstr>FreeBSD – Default</vt:lpstr>
      <vt:lpstr>FreeBSD – Tuned, RACK</vt:lpstr>
      <vt:lpstr>FreeBSD – Tuned, RACK – SEARCH</vt:lpstr>
      <vt:lpstr>Next Steps</vt:lpstr>
      <vt:lpstr>SEARCH – Better Slow Start for TCP and QUIC</vt:lpstr>
      <vt:lpstr>Extra Slides</vt:lpstr>
      <vt:lpstr>Free BSD – Tuned – SEARCH </vt:lpstr>
      <vt:lpstr>Delay-Based: HyStart++</vt:lpstr>
      <vt:lpstr>FreeBSD – Tuned</vt:lpstr>
      <vt:lpstr>FreeBSD – Tuned, RACK – HyStart++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Claypool, Mark</dc:creator>
  <cp:lastModifiedBy>Claypool, Mark</cp:lastModifiedBy>
  <cp:revision>63</cp:revision>
  <cp:lastPrinted>2025-11-03T02:40:55Z</cp:lastPrinted>
  <dcterms:created xsi:type="dcterms:W3CDTF">2024-07-17T20:00:25Z</dcterms:created>
  <dcterms:modified xsi:type="dcterms:W3CDTF">2025-11-03T16:23:59Z</dcterms:modified>
</cp:coreProperties>
</file>