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93" r:id="rId3"/>
    <p:sldId id="394" r:id="rId4"/>
    <p:sldId id="395" r:id="rId5"/>
    <p:sldId id="381" r:id="rId6"/>
    <p:sldId id="403" r:id="rId7"/>
    <p:sldId id="405" r:id="rId8"/>
    <p:sldId id="397" r:id="rId9"/>
    <p:sldId id="399" r:id="rId10"/>
    <p:sldId id="400" r:id="rId11"/>
    <p:sldId id="411" r:id="rId12"/>
    <p:sldId id="409" r:id="rId13"/>
    <p:sldId id="412" r:id="rId14"/>
    <p:sldId id="401" r:id="rId15"/>
    <p:sldId id="413" r:id="rId16"/>
    <p:sldId id="257" r:id="rId17"/>
    <p:sldId id="410" r:id="rId18"/>
    <p:sldId id="366" r:id="rId19"/>
    <p:sldId id="396" r:id="rId20"/>
    <p:sldId id="361" r:id="rId21"/>
    <p:sldId id="259" r:id="rId22"/>
    <p:sldId id="260" r:id="rId23"/>
    <p:sldId id="261" r:id="rId24"/>
    <p:sldId id="3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FF9900"/>
    <a:srgbClr val="44A977"/>
    <a:srgbClr val="FFDDDD"/>
    <a:srgbClr val="FFB7B7"/>
    <a:srgbClr val="FF8F8F"/>
    <a:srgbClr val="FFCC66"/>
    <a:srgbClr val="FFFF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8" autoAdjust="0"/>
    <p:restoredTop sz="91425" autoAdjust="0"/>
  </p:normalViewPr>
  <p:slideViewPr>
    <p:cSldViewPr snapToGrid="0">
      <p:cViewPr varScale="1">
        <p:scale>
          <a:sx n="48" d="100"/>
          <a:sy n="48" d="100"/>
        </p:scale>
        <p:origin x="523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5049"/>
    </p:cViewPr>
  </p:sorterViewPr>
  <p:notesViewPr>
    <p:cSldViewPr snapToGrid="0">
      <p:cViewPr varScale="1">
        <p:scale>
          <a:sx n="47" d="100"/>
          <a:sy n="47" d="100"/>
        </p:scale>
        <p:origin x="4059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2CD38F-1A08-1017-A43B-46A167D52D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4FE7A8-517D-96AB-9216-291C72BC25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3B159-DF50-4342-9CE5-13FE98DB3FDB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BB2DC-1D63-39EF-FBA0-FF82B1BF16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F2FA1A-426F-5787-C667-E12FE70021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ABC5C-2E0C-475D-B3ED-81072FF9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03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8A8D6-9A43-4B13-9F13-28EFDAAF65B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4B07B-2CA8-4094-B6C0-EBE44F07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2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98552-74E4-A64D-B1EE-4C87EE390A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2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98552-74E4-A64D-B1EE-4C87EE390A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14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4B07B-2CA8-4094-B6C0-EBE44F0766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91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4B07B-2CA8-4094-B6C0-EBE44F0766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13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4B07B-2CA8-4094-B6C0-EBE44F0766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60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4B07B-2CA8-4094-B6C0-EBE44F0766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69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4B07B-2CA8-4094-B6C0-EBE44F0766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69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4B07B-2CA8-4094-B6C0-EBE44F0766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1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5207C-1AE6-1638-C4F3-A91CAC342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6F137-6F8B-6E7C-BCA1-01E65FE2F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4BA6F9-88F5-2EC5-7113-E0285573FCEF}"/>
              </a:ext>
            </a:extLst>
          </p:cNvPr>
          <p:cNvSpPr/>
          <p:nvPr userDrawn="1"/>
        </p:nvSpPr>
        <p:spPr>
          <a:xfrm>
            <a:off x="4468633" y="6424654"/>
            <a:ext cx="811033" cy="23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EDCCB7-A515-09D8-79D1-7474D5869ED8}"/>
              </a:ext>
            </a:extLst>
          </p:cNvPr>
          <p:cNvSpPr/>
          <p:nvPr userDrawn="1"/>
        </p:nvSpPr>
        <p:spPr>
          <a:xfrm>
            <a:off x="174929" y="469127"/>
            <a:ext cx="1272208" cy="112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723F4-6053-49A8-5196-5CE42C046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E10D6-8523-D9D3-C6C8-A84FB02DD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7DCB0-4A36-B845-613C-C981FAF92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E5BF-E9E0-43FC-A8AC-37B872560073}" type="datetime1">
              <a:rPr lang="en-US" smtClean="0"/>
              <a:t>3/17/2025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D0EE9-A425-25DC-71B8-CA7B9FF5C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83705-2D63-6B8C-7616-193AB3A3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17E88-ED5F-486B-3C41-E08CD634F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DC85B-A347-E88B-6663-BEA079064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0D5BC-FD01-49B7-A893-A77F5E771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7F9E-2B27-48F9-84E9-60B5F0C1531E}" type="datetime1">
              <a:rPr lang="en-US" smtClean="0"/>
              <a:t>3/17/2025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9E1F1-7021-EF92-6BE0-0C968A0F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6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012FB-4DCC-1CF4-8230-3665B111D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62" y="365125"/>
            <a:ext cx="100593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1DDC0-2395-97A3-ED9E-F7BD6DABE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C33E3-D657-F609-EA4A-81F6C91EA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818CF-652A-154F-4E1A-BA4FA4B10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39947-D7FB-F688-D867-D6F92D4B8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67A8D7-148A-8BB4-08C0-9CD4832E1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EEB3-350D-44A0-998A-8296675616F4}" type="datetime1">
              <a:rPr lang="en-US" smtClean="0"/>
              <a:t>3/17/2025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4E4538-9CDD-4844-64CF-966ADF4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0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6561-766B-5599-A28B-2A684173F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7E5FCA-D02E-66C5-C211-69DF347B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4CEC-8081-43A0-827D-E7E0A3EF594A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CF291-537D-DD42-405C-1493C117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3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A2D6DC-4FDB-0397-E83E-6F17758DF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EFEC-629D-41AD-B4EE-6438FFF3B318}" type="datetime1">
              <a:rPr lang="en-US" smtClean="0"/>
              <a:t>3/17/2025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5D00A-AC80-2249-17B9-34768242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2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2546C-40A6-6274-4453-8AB917F4D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AC38C-0CCD-85C1-2DE4-366B0D2F5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69AC0-2E3B-9DFC-057E-15628B554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8EF5-16D8-47FE-88E7-71428D7B4934}" type="datetime1">
              <a:rPr lang="en-US" smtClean="0"/>
              <a:t>3/17/2025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4195F-5B41-405F-42C8-3EF64E1D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9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4BFA42-7562-63CA-55AF-D049EBAFC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9ABF3-4783-6942-1D58-AEE3651CF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6FC6C-67A1-2A40-D3CC-E9A3C7D5E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A859-052A-4C81-977B-712FCFAEA8A1}" type="datetime1">
              <a:rPr lang="en-US" smtClean="0"/>
              <a:t>3/17/2025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D8EF1-B5A4-AF96-429E-A77E5E156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4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C916B1-4835-41C5-A6AC-E0CA8E7B1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406" y="365125"/>
            <a:ext cx="97873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68F57-8E41-4321-3C88-9FF3504E8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35EA7-221B-49BD-A921-7312C77EA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9232A08-1BC6-42B3-A866-1BE7660920D9}" type="datetime1">
              <a:rPr lang="en-US" smtClean="0"/>
              <a:t>3/17/2025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A283C-6E1A-E280-A732-E32D4CD7E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CE4A850-3FF9-4AB9-A8BE-D526BA9205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blue magnifying glass with a graph&#10;&#10;Description automatically generated">
            <a:extLst>
              <a:ext uri="{FF2B5EF4-FFF2-40B4-BE49-F238E27FC236}">
                <a16:creationId xmlns:a16="http://schemas.microsoft.com/office/drawing/2014/main" id="{FEE504A0-88F7-1AC7-E465-CB099B5CC66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8" y="523077"/>
            <a:ext cx="1047758" cy="10096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DA7898-48B3-8B83-5206-E16262528A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373185" y="6470573"/>
            <a:ext cx="650473" cy="14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7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-"/>
        <a:defRPr sz="32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Aptos" panose="020B0004020202020204" pitchFamily="34" charset="0"/>
        <a:buChar char="▪"/>
        <a:defRPr sz="2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-ss.wpi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s.wpi.edu/~claypool/papers/quic-search-lanman-24/" TargetMode="External"/><Relationship Id="rId2" Type="http://schemas.openxmlformats.org/officeDocument/2006/relationships/hyperlink" Target="https://web.cs.wpi.edu/~claypool/papers/search-wowmom-24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cs.wpi.edu/~claypohttps:/web.cs.wpi.edu/~claypool/papers/search-reduced-bits-25/ol/papers/search-reduced-bits-25/" TargetMode="External"/><Relationship Id="rId4" Type="http://schemas.openxmlformats.org/officeDocument/2006/relationships/hyperlink" Target="https://web.cs.wpi.edu/~claypool/papers/search-netdev-24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iasat (American company) - Wikipedia">
            <a:extLst>
              <a:ext uri="{FF2B5EF4-FFF2-40B4-BE49-F238E27FC236}">
                <a16:creationId xmlns:a16="http://schemas.microsoft.com/office/drawing/2014/main" id="{56B735DE-5C8C-9395-3240-41E0971DD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2" y="5810341"/>
            <a:ext cx="2104275" cy="69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45108A-C0E4-E0A3-440F-8893D0D07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918" y="1538434"/>
            <a:ext cx="10826470" cy="160622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a New Slow Start Algorithm for TCP and QUIC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D917C-6285-7AB2-7A55-1EB8A1A84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4235" y="3497129"/>
            <a:ext cx="3614871" cy="160621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4A9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Jae Chung </a:t>
            </a:r>
          </a:p>
          <a:p>
            <a:r>
              <a:rPr lang="en-US" sz="3600" dirty="0">
                <a:solidFill>
                  <a:srgbClr val="44A9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Feng Li</a:t>
            </a:r>
          </a:p>
        </p:txBody>
      </p:sp>
      <p:pic>
        <p:nvPicPr>
          <p:cNvPr id="1026" name="Picture 2" descr="Worcester Polytechnic Institute - Wikipedia">
            <a:extLst>
              <a:ext uri="{FF2B5EF4-FFF2-40B4-BE49-F238E27FC236}">
                <a16:creationId xmlns:a16="http://schemas.microsoft.com/office/drawing/2014/main" id="{5655C22E-17D5-038B-35FF-9004626CC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376" y="5833843"/>
            <a:ext cx="1873102" cy="67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D667CD1-74D0-F051-E880-DAC6068C13C6}"/>
              </a:ext>
            </a:extLst>
          </p:cNvPr>
          <p:cNvSpPr txBox="1">
            <a:spLocks/>
          </p:cNvSpPr>
          <p:nvPr/>
        </p:nvSpPr>
        <p:spPr>
          <a:xfrm>
            <a:off x="5934283" y="3497129"/>
            <a:ext cx="4835845" cy="1331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ptos" panose="020B00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Maryam </a:t>
            </a:r>
            <a:r>
              <a:rPr lang="en-US" sz="36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Ataei</a:t>
            </a: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Kachooei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 Claypool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7752C0-C5B4-BFF4-C566-BDB7D266F4CF}"/>
              </a:ext>
            </a:extLst>
          </p:cNvPr>
          <p:cNvSpPr txBox="1"/>
          <p:nvPr/>
        </p:nvSpPr>
        <p:spPr>
          <a:xfrm>
            <a:off x="4934146" y="5091144"/>
            <a:ext cx="28335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IETF CCWG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Bangkok, Thailand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CB71E3-744D-9629-262D-417C87B6C1FB}"/>
              </a:ext>
            </a:extLst>
          </p:cNvPr>
          <p:cNvSpPr txBox="1"/>
          <p:nvPr/>
        </p:nvSpPr>
        <p:spPr>
          <a:xfrm>
            <a:off x="5108374" y="325928"/>
            <a:ext cx="2171557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6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98D51-C4E0-D870-D8B8-3E94AEA97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407" y="365125"/>
            <a:ext cx="4033116" cy="1325563"/>
          </a:xfrm>
        </p:spPr>
        <p:txBody>
          <a:bodyPr/>
          <a:lstStyle/>
          <a:p>
            <a:r>
              <a:rPr lang="en-US" dirty="0"/>
              <a:t>Delivered Bytes-Based: </a:t>
            </a:r>
            <a:r>
              <a:rPr lang="en-US" dirty="0">
                <a:solidFill>
                  <a:srgbClr val="0070C0"/>
                </a:solidFill>
              </a:rPr>
              <a:t>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9D83F-96AC-00AF-359A-EC720716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99" y="1955850"/>
            <a:ext cx="5213024" cy="41353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Exits when delivered bytes increase less than 30% from previous RTT</a:t>
            </a:r>
          </a:p>
          <a:p>
            <a:r>
              <a:rPr lang="en-US" dirty="0"/>
              <a:t>Decision each bin boundary (about ½ RTT)</a:t>
            </a:r>
          </a:p>
          <a:p>
            <a:r>
              <a:rPr lang="en-US" dirty="0"/>
              <a:t>Uses initial RTT, not current </a:t>
            </a:r>
            <a:r>
              <a:rPr lang="en-US" dirty="0">
                <a:sym typeface="Wingdings" panose="05000000000000000000" pitchFamily="2" charset="2"/>
              </a:rPr>
              <a:t> resilient to congestion delay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02508-47D7-4931-5ECF-003AD9D2C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E5BF-E9E0-43FC-A8AC-37B872560073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1F088-C7DA-216B-1086-33A65999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06443" y="6380095"/>
            <a:ext cx="2743200" cy="365125"/>
          </a:xfrm>
        </p:spPr>
        <p:txBody>
          <a:bodyPr/>
          <a:lstStyle/>
          <a:p>
            <a:fld id="{ACE4A850-3FF9-4AB9-A8BE-D526BA9205D0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89F413-755F-FD5A-B3CC-8AFC823D7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321" y="160270"/>
            <a:ext cx="5307503" cy="3266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34EE53-08E5-225C-DF43-1E62E12BD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321" y="3426962"/>
            <a:ext cx="5307503" cy="333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0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9537C9A-FBC0-EAD5-0F42-8C4DFEE76F4A}"/>
              </a:ext>
            </a:extLst>
          </p:cNvPr>
          <p:cNvGrpSpPr/>
          <p:nvPr/>
        </p:nvGrpSpPr>
        <p:grpSpPr>
          <a:xfrm>
            <a:off x="370054" y="1996065"/>
            <a:ext cx="6497256" cy="3901161"/>
            <a:chOff x="5446583" y="1690688"/>
            <a:chExt cx="6497256" cy="3901161"/>
          </a:xfrm>
        </p:grpSpPr>
        <p:pic>
          <p:nvPicPr>
            <p:cNvPr id="7" name="Picture 6" descr="A graph with a line&#10;&#10;AI-generated content may be incorrect.">
              <a:extLst>
                <a:ext uri="{FF2B5EF4-FFF2-40B4-BE49-F238E27FC236}">
                  <a16:creationId xmlns:a16="http://schemas.microsoft.com/office/drawing/2014/main" id="{EF6469C4-9178-F0C6-0F52-5AD10CBB8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6583" y="1690688"/>
              <a:ext cx="6497256" cy="390116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132CBD2-E1AB-8049-EC12-215F2E7CF741}"/>
                </a:ext>
              </a:extLst>
            </p:cNvPr>
            <p:cNvCxnSpPr>
              <a:cxnSpLocks/>
            </p:cNvCxnSpPr>
            <p:nvPr/>
          </p:nvCxnSpPr>
          <p:spPr>
            <a:xfrm>
              <a:off x="8343615" y="2141316"/>
              <a:ext cx="0" cy="3055424"/>
            </a:xfrm>
            <a:prstGeom prst="line">
              <a:avLst/>
            </a:prstGeom>
            <a:ln w="57150">
              <a:solidFill>
                <a:srgbClr val="C0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754350F-94B7-F7F8-6CA3-E40971D5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4G LTE – Same old story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C6F006-1F48-B5F3-AD76-8B652097A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4CEC-8081-43A0-827D-E7E0A3EF594A}" type="datetime1">
              <a:rPr lang="en-US" smtClean="0"/>
              <a:t>3/17/2025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076AD-8AD2-E6E6-76DE-DEDB4277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A graph with purple lines and dots&#10;&#10;AI-generated content may be incorrect.">
            <a:extLst>
              <a:ext uri="{FF2B5EF4-FFF2-40B4-BE49-F238E27FC236}">
                <a16:creationId xmlns:a16="http://schemas.microsoft.com/office/drawing/2014/main" id="{7733E74A-71E9-ED8F-CAD7-DE880EB4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826" y="2072938"/>
            <a:ext cx="5293135" cy="3747417"/>
          </a:xfrm>
          <a:prstGeom prst="rect">
            <a:avLst/>
          </a:prstGeom>
        </p:spPr>
      </p:pic>
      <p:pic>
        <p:nvPicPr>
          <p:cNvPr id="2050" name="Picture 2" descr="Lte icons for free download | Freepik">
            <a:extLst>
              <a:ext uri="{FF2B5EF4-FFF2-40B4-BE49-F238E27FC236}">
                <a16:creationId xmlns:a16="http://schemas.microsoft.com/office/drawing/2014/main" id="{4FD517D5-E183-86EC-47D1-42672678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623" y="274504"/>
            <a:ext cx="1443942" cy="144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EB501-D24E-6B09-6C58-3FD99982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37" y="365125"/>
            <a:ext cx="2105798" cy="1325563"/>
          </a:xfrm>
        </p:spPr>
        <p:txBody>
          <a:bodyPr/>
          <a:lstStyle/>
          <a:p>
            <a:r>
              <a:rPr lang="en-US" dirty="0"/>
              <a:t>4G LTE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2BAE1-9A88-2AAB-18F7-14860495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4CEC-8081-43A0-827D-E7E0A3EF594A}" type="datetime1">
              <a:rPr lang="en-US" smtClean="0"/>
              <a:t>3/17/2025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495C-064C-70BA-8739-0B5C6718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12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58ADE4-179F-52BB-5F39-DA62577B702D}"/>
              </a:ext>
            </a:extLst>
          </p:cNvPr>
          <p:cNvGrpSpPr/>
          <p:nvPr/>
        </p:nvGrpSpPr>
        <p:grpSpPr>
          <a:xfrm>
            <a:off x="150742" y="3083368"/>
            <a:ext cx="6309360" cy="3679433"/>
            <a:chOff x="150742" y="3083368"/>
            <a:chExt cx="6309360" cy="3679433"/>
          </a:xfrm>
        </p:grpSpPr>
        <p:pic>
          <p:nvPicPr>
            <p:cNvPr id="12" name="Picture 11" descr="A graph with green lines and red x&#10;&#10;AI-generated content may be incorrect.">
              <a:extLst>
                <a:ext uri="{FF2B5EF4-FFF2-40B4-BE49-F238E27FC236}">
                  <a16:creationId xmlns:a16="http://schemas.microsoft.com/office/drawing/2014/main" id="{0A995ECF-F1BB-2CEA-E6E0-41F31E268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742" y="3083368"/>
              <a:ext cx="6309360" cy="3679433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8E56374-596D-9E7F-7683-CA32CB606B7B}"/>
                </a:ext>
              </a:extLst>
            </p:cNvPr>
            <p:cNvGrpSpPr/>
            <p:nvPr/>
          </p:nvGrpSpPr>
          <p:grpSpPr>
            <a:xfrm>
              <a:off x="3104511" y="3536588"/>
              <a:ext cx="1118516" cy="2819762"/>
              <a:chOff x="3104511" y="3536588"/>
              <a:chExt cx="1118516" cy="2819762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7333D05-3B9A-B01A-0377-AEB27D4B85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3027" y="3536588"/>
                <a:ext cx="0" cy="2819762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B37EE9E-19D0-DFF7-1579-03FF15A480C0}"/>
                  </a:ext>
                </a:extLst>
              </p:cNvPr>
              <p:cNvSpPr txBox="1"/>
              <p:nvPr/>
            </p:nvSpPr>
            <p:spPr>
              <a:xfrm>
                <a:off x="3104511" y="5914914"/>
                <a:ext cx="651140" cy="40011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BBR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9989BB5-8A8D-21F2-6754-4B34F77F03F8}"/>
              </a:ext>
            </a:extLst>
          </p:cNvPr>
          <p:cNvGrpSpPr/>
          <p:nvPr/>
        </p:nvGrpSpPr>
        <p:grpSpPr>
          <a:xfrm>
            <a:off x="5882640" y="3005471"/>
            <a:ext cx="6309360" cy="3680460"/>
            <a:chOff x="5882640" y="3005471"/>
            <a:chExt cx="6309360" cy="3680460"/>
          </a:xfrm>
        </p:grpSpPr>
        <p:pic>
          <p:nvPicPr>
            <p:cNvPr id="11" name="Picture 10" descr="A graph with a line graph&#10;&#10;AI-generated content may be incorrect.">
              <a:extLst>
                <a:ext uri="{FF2B5EF4-FFF2-40B4-BE49-F238E27FC236}">
                  <a16:creationId xmlns:a16="http://schemas.microsoft.com/office/drawing/2014/main" id="{2D2C2FD8-526A-4162-3D81-A5B392216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2640" y="3005471"/>
              <a:ext cx="6309360" cy="368046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B56E86-8381-82AC-309F-D903ABE4F78E}"/>
                </a:ext>
              </a:extLst>
            </p:cNvPr>
            <p:cNvSpPr txBox="1"/>
            <p:nvPr/>
          </p:nvSpPr>
          <p:spPr>
            <a:xfrm>
              <a:off x="8819615" y="5844645"/>
              <a:ext cx="1135311" cy="40011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SEARCH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D510DDD-9851-4A7B-4AB9-D9DEB01A40E9}"/>
              </a:ext>
            </a:extLst>
          </p:cNvPr>
          <p:cNvGrpSpPr/>
          <p:nvPr/>
        </p:nvGrpSpPr>
        <p:grpSpPr>
          <a:xfrm>
            <a:off x="8004911" y="235038"/>
            <a:ext cx="3962603" cy="2911300"/>
            <a:chOff x="8004911" y="235038"/>
            <a:chExt cx="3962603" cy="29113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1DC2C8E-8ADF-010A-21ED-EA157A667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4911" y="235038"/>
              <a:ext cx="3962603" cy="29113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28DAC4-D1D8-1163-BCF2-655ECEB845C8}"/>
                </a:ext>
              </a:extLst>
            </p:cNvPr>
            <p:cNvSpPr txBox="1"/>
            <p:nvPr/>
          </p:nvSpPr>
          <p:spPr>
            <a:xfrm>
              <a:off x="9697043" y="314792"/>
              <a:ext cx="1015599" cy="40011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</a:rPr>
                <a:t>HyStart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CFC165-925D-95C2-7CDB-A5B6881979C7}"/>
              </a:ext>
            </a:extLst>
          </p:cNvPr>
          <p:cNvGrpSpPr/>
          <p:nvPr/>
        </p:nvGrpSpPr>
        <p:grpSpPr>
          <a:xfrm>
            <a:off x="3145968" y="235039"/>
            <a:ext cx="4723553" cy="2911299"/>
            <a:chOff x="3145968" y="235039"/>
            <a:chExt cx="4723553" cy="291129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A5EAC2F-E40A-ED54-1752-91E3B940F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45968" y="235039"/>
              <a:ext cx="4723553" cy="291129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5A634E-E1F0-8E3D-0F7F-3709EE48BEE8}"/>
                </a:ext>
              </a:extLst>
            </p:cNvPr>
            <p:cNvSpPr txBox="1"/>
            <p:nvPr/>
          </p:nvSpPr>
          <p:spPr>
            <a:xfrm>
              <a:off x="5345899" y="348346"/>
              <a:ext cx="1015599" cy="40011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</a:rPr>
                <a:t>HyStart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28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1D320-A6A0-08BD-9FAC-DD6203A5B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6F28B2D-C159-7824-927E-5DA5CDD88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11E2B81-9D10-F14F-95FF-9968027EE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Place </a:t>
            </a:r>
            <a:r>
              <a:rPr lang="en-US" sz="4000" dirty="0">
                <a:solidFill>
                  <a:srgbClr val="0070C0"/>
                </a:solidFill>
              </a:rPr>
              <a:t>SEARCH</a:t>
            </a:r>
            <a:r>
              <a:rPr lang="en-US" sz="4000" dirty="0"/>
              <a:t> in slow start space		(</a:t>
            </a:r>
            <a:r>
              <a:rPr lang="en-US" sz="4000" dirty="0">
                <a:solidFill>
                  <a:srgbClr val="0070C0"/>
                </a:solidFill>
              </a:rPr>
              <a:t>done</a:t>
            </a:r>
            <a:r>
              <a:rPr lang="en-US" sz="4000" dirty="0"/>
              <a:t>)</a:t>
            </a:r>
          </a:p>
          <a:p>
            <a:pPr lvl="1"/>
            <a:r>
              <a:rPr lang="en-US" sz="3600" dirty="0"/>
              <a:t>Delay-based: </a:t>
            </a:r>
            <a:r>
              <a:rPr lang="en-US" sz="3600" dirty="0" err="1"/>
              <a:t>HyStart</a:t>
            </a:r>
            <a:r>
              <a:rPr lang="en-US" sz="3600" dirty="0"/>
              <a:t>, </a:t>
            </a:r>
            <a:r>
              <a:rPr lang="en-US" sz="3600" dirty="0" err="1"/>
              <a:t>HyStart</a:t>
            </a:r>
            <a:r>
              <a:rPr lang="en-US" sz="3600" dirty="0"/>
              <a:t>++</a:t>
            </a:r>
          </a:p>
          <a:p>
            <a:pPr lvl="1"/>
            <a:r>
              <a:rPr lang="en-US" sz="3600" dirty="0"/>
              <a:t>Delivered Bytes-based: BBR, SEARCH</a:t>
            </a:r>
          </a:p>
          <a:p>
            <a:r>
              <a:rPr lang="en-US" sz="4000" dirty="0"/>
              <a:t>Memory use delivered byte history	(</a:t>
            </a:r>
            <a:r>
              <a:rPr lang="en-US" sz="4000" dirty="0">
                <a:solidFill>
                  <a:srgbClr val="C00000"/>
                </a:solidFill>
              </a:rPr>
              <a:t>next</a:t>
            </a:r>
            <a:r>
              <a:rPr lang="en-US" sz="4000" dirty="0"/>
              <a:t>)</a:t>
            </a:r>
          </a:p>
          <a:p>
            <a:r>
              <a:rPr lang="en-US" sz="4000" dirty="0"/>
              <a:t>Test framework	</a:t>
            </a:r>
          </a:p>
          <a:p>
            <a:r>
              <a:rPr lang="en-US" sz="4000" dirty="0"/>
              <a:t>Summary</a:t>
            </a:r>
          </a:p>
          <a:p>
            <a:endParaRPr lang="en-US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5A504-561F-BC73-7AF8-7197652BA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E5BF-E9E0-43FC-A8AC-37B872560073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D3CBF-4995-D904-A67F-A281FD93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30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8CD55-2149-925A-A3CA-7F598E8B3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Use for Delivered Bytes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41FFC-A9B2-5D71-818C-B99ED2131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51" y="1767900"/>
            <a:ext cx="6570531" cy="466725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BBR</a:t>
            </a:r>
          </a:p>
          <a:p>
            <a:pPr lvl="1"/>
            <a:r>
              <a:rPr lang="en-US" dirty="0"/>
              <a:t>Time when every segment sent</a:t>
            </a:r>
          </a:p>
          <a:p>
            <a:pPr lvl="1"/>
            <a:r>
              <a:rPr lang="en-US" dirty="0"/>
              <a:t>When segment delivered, compute delivery rate </a:t>
            </a:r>
          </a:p>
          <a:p>
            <a:pPr lvl="2"/>
            <a:r>
              <a:rPr lang="en-US" dirty="0"/>
              <a:t>bytes delivered from sent to now / time</a:t>
            </a:r>
          </a:p>
          <a:p>
            <a:pPr lvl="1"/>
            <a:r>
              <a:rPr lang="en-US" dirty="0"/>
              <a:t>Storage overhead – time size x </a:t>
            </a:r>
            <a:r>
              <a:rPr lang="en-US" dirty="0" err="1"/>
              <a:t>cwnd</a:t>
            </a:r>
            <a:r>
              <a:rPr lang="en-US" dirty="0"/>
              <a:t> size </a:t>
            </a:r>
          </a:p>
          <a:p>
            <a:r>
              <a:rPr lang="en-US" dirty="0">
                <a:solidFill>
                  <a:srgbClr val="0070C0"/>
                </a:solidFill>
              </a:rPr>
              <a:t>SEARCH</a:t>
            </a:r>
          </a:p>
          <a:p>
            <a:pPr lvl="1"/>
            <a:r>
              <a:rPr lang="en-US" dirty="0"/>
              <a:t>Sequence number each bin (~½ RTT)</a:t>
            </a:r>
          </a:p>
          <a:p>
            <a:pPr lvl="1"/>
            <a:r>
              <a:rPr lang="en-US" dirty="0"/>
              <a:t>When bin ends, compute delivered </a:t>
            </a:r>
          </a:p>
          <a:p>
            <a:pPr lvl="2"/>
            <a:r>
              <a:rPr lang="en-US" dirty="0"/>
              <a:t>seq now – seq then</a:t>
            </a:r>
          </a:p>
          <a:p>
            <a:pPr lvl="1"/>
            <a:r>
              <a:rPr lang="en-US" dirty="0"/>
              <a:t>Storage overhead – sequence x window 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24FD5-8EF5-DD45-47DF-CC829365B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E5BF-E9E0-43FC-A8AC-37B872560073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7B277-D891-EAB1-7723-70DEDB736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905FE4-2C85-BFD1-64E2-C9BEDE08C930}"/>
              </a:ext>
            </a:extLst>
          </p:cNvPr>
          <p:cNvSpPr txBox="1"/>
          <p:nvPr/>
        </p:nvSpPr>
        <p:spPr>
          <a:xfrm>
            <a:off x="9636172" y="5293684"/>
            <a:ext cx="25558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Window 10 + History 15 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= 25 total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FC84B1-CEA3-AD03-E142-183AA2815637}"/>
              </a:ext>
            </a:extLst>
          </p:cNvPr>
          <p:cNvSpPr txBox="1"/>
          <p:nvPr/>
        </p:nvSpPr>
        <p:spPr>
          <a:xfrm>
            <a:off x="6944564" y="5293684"/>
            <a:ext cx="23329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 Mb/s, 100 </a:t>
            </a:r>
            <a:r>
              <a:rPr lang="en-US" dirty="0" err="1"/>
              <a:t>ms</a:t>
            </a:r>
            <a:r>
              <a:rPr lang="en-US" dirty="0"/>
              <a:t> RTT</a:t>
            </a: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 = 83 total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EF47E8-BC4F-D950-F0A2-5C0D346D04FA}"/>
              </a:ext>
            </a:extLst>
          </p:cNvPr>
          <p:cNvGrpSpPr>
            <a:grpSpLocks noChangeAspect="1"/>
          </p:cNvGrpSpPr>
          <p:nvPr/>
        </p:nvGrpSpPr>
        <p:grpSpPr>
          <a:xfrm>
            <a:off x="11194880" y="597019"/>
            <a:ext cx="693214" cy="861774"/>
            <a:chOff x="7977052" y="1527608"/>
            <a:chExt cx="2277291" cy="2831031"/>
          </a:xfrm>
        </p:grpSpPr>
        <p:pic>
          <p:nvPicPr>
            <p:cNvPr id="1030" name="Picture 6" descr="Data flow - Free interface icons">
              <a:extLst>
                <a:ext uri="{FF2B5EF4-FFF2-40B4-BE49-F238E27FC236}">
                  <a16:creationId xmlns:a16="http://schemas.microsoft.com/office/drawing/2014/main" id="{8E8C0F24-3FEC-D90F-55FD-906511333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7052" y="2081348"/>
              <a:ext cx="2277291" cy="2277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Ram - Free computer icons">
              <a:extLst>
                <a:ext uri="{FF2B5EF4-FFF2-40B4-BE49-F238E27FC236}">
                  <a16:creationId xmlns:a16="http://schemas.microsoft.com/office/drawing/2014/main" id="{E41C0F82-C8E7-58F3-4878-AE10B9AC9C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454" y="1527608"/>
              <a:ext cx="2144485" cy="2144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9E514D-CC2E-6ECE-5736-83D9CB73C889}"/>
              </a:ext>
            </a:extLst>
          </p:cNvPr>
          <p:cNvGrpSpPr/>
          <p:nvPr/>
        </p:nvGrpSpPr>
        <p:grpSpPr>
          <a:xfrm>
            <a:off x="7897282" y="2637532"/>
            <a:ext cx="841897" cy="2554546"/>
            <a:chOff x="7897282" y="2637532"/>
            <a:chExt cx="841897" cy="25545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C8A2F0-C477-97A6-43A0-0BAC54DA8185}"/>
                </a:ext>
              </a:extLst>
            </p:cNvPr>
            <p:cNvSpPr txBox="1"/>
            <p:nvPr/>
          </p:nvSpPr>
          <p:spPr>
            <a:xfrm>
              <a:off x="7897282" y="2637533"/>
              <a:ext cx="841897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highlight>
                    <a:srgbClr val="FF990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3200" b="1" baseline="-25000" dirty="0">
                  <a:highlight>
                    <a:srgbClr val="FF990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  <a:p>
              <a:r>
                <a:rPr lang="en-US" sz="3200" b="1" dirty="0">
                  <a:highlight>
                    <a:srgbClr val="FF990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3200" b="1" baseline="-25000" dirty="0">
                  <a:highlight>
                    <a:srgbClr val="FF990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r>
                <a:rPr lang="en-US" sz="3200" b="1" dirty="0">
                  <a:highlight>
                    <a:srgbClr val="FF990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3200" b="1" baseline="-25000" dirty="0">
                  <a:highlight>
                    <a:srgbClr val="FF990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r>
                <a: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990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sz="3200" b="1" baseline="-2500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990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en-US" sz="3200" b="1" dirty="0">
                  <a:highlight>
                    <a:srgbClr val="FF990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r>
                <a:rPr lang="en-US" sz="3200" b="1" dirty="0" err="1">
                  <a:highlight>
                    <a:srgbClr val="FF990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3200" b="1" baseline="-25000" dirty="0" err="1">
                  <a:highlight>
                    <a:srgbClr val="FF990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endParaRPr lang="en-US" sz="3200" b="1" baseline="-25000" dirty="0">
                <a:highlight>
                  <a:srgbClr val="FF9900"/>
                </a:highligh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725162-E8A2-4839-AE76-7162F10FD267}"/>
                </a:ext>
              </a:extLst>
            </p:cNvPr>
            <p:cNvSpPr/>
            <p:nvPr/>
          </p:nvSpPr>
          <p:spPr>
            <a:xfrm>
              <a:off x="7897282" y="2637532"/>
              <a:ext cx="595035" cy="2554545"/>
            </a:xfrm>
            <a:prstGeom prst="rect">
              <a:avLst/>
            </a:prstGeom>
            <a:noFill/>
            <a:ln w="381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E1FB3C-A5DF-EB48-40EB-57C76D7243BC}"/>
              </a:ext>
            </a:extLst>
          </p:cNvPr>
          <p:cNvGrpSpPr/>
          <p:nvPr/>
        </p:nvGrpSpPr>
        <p:grpSpPr>
          <a:xfrm>
            <a:off x="10092697" y="136525"/>
            <a:ext cx="619759" cy="5055553"/>
            <a:chOff x="10092697" y="136525"/>
            <a:chExt cx="619759" cy="505555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632A1D-81CC-0481-931F-0E614466A1EC}"/>
                </a:ext>
              </a:extLst>
            </p:cNvPr>
            <p:cNvSpPr txBox="1"/>
            <p:nvPr/>
          </p:nvSpPr>
          <p:spPr>
            <a:xfrm>
              <a:off x="10117421" y="175320"/>
              <a:ext cx="595035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highlight>
                    <a:srgbClr val="00FF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3200" b="1" baseline="-25000" dirty="0">
                  <a:highlight>
                    <a:srgbClr val="00FF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  <a:p>
              <a:endParaRPr lang="en-US" sz="3200" b="1" baseline="-250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3200" b="1" baseline="-250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3200" b="1" baseline="-250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3200" b="1" dirty="0">
                  <a:highlight>
                    <a:srgbClr val="00FF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3200" b="1" baseline="-25000" dirty="0">
                  <a:highlight>
                    <a:srgbClr val="00FF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endParaRPr lang="en-US" sz="3200" b="1" baseline="-250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3200" b="1" baseline="-250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3200" b="1" baseline="-250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3200" b="1" dirty="0">
                  <a:highlight>
                    <a:srgbClr val="00FF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en-US" sz="3200" b="1" baseline="-25000" dirty="0">
                  <a:highlight>
                    <a:srgbClr val="00FF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</a:p>
            <a:p>
              <a:endParaRPr lang="en-US" sz="3200" b="1" baseline="-250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3200" b="1" baseline="-250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3200" b="1" baseline="-250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3200" b="1" dirty="0" err="1">
                  <a:highlight>
                    <a:srgbClr val="00FF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3200" b="1" baseline="-25000" dirty="0" err="1">
                  <a:highlight>
                    <a:srgbClr val="00FF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endParaRPr lang="en-US" sz="3200" b="1" baseline="-250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1B9D5D-1776-1F38-F83A-12E89A2DC178}"/>
                </a:ext>
              </a:extLst>
            </p:cNvPr>
            <p:cNvSpPr/>
            <p:nvPr/>
          </p:nvSpPr>
          <p:spPr>
            <a:xfrm>
              <a:off x="10092697" y="136525"/>
              <a:ext cx="595035" cy="5055552"/>
            </a:xfrm>
            <a:prstGeom prst="rect">
              <a:avLst/>
            </a:prstGeom>
            <a:noFill/>
            <a:ln w="381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046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A4F39-E9C9-AC9E-FE40-CB1750D6F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54E017C-7920-22A0-D58A-03BA9CD90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4D356ED-321E-ED20-C707-A65FAA1DE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Place 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SEARCH</a:t>
            </a:r>
            <a:r>
              <a:rPr lang="en-US" sz="4000" dirty="0"/>
              <a:t> in slow start space		(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done</a:t>
            </a:r>
            <a:r>
              <a:rPr lang="en-US" sz="4000" dirty="0"/>
              <a:t>)</a:t>
            </a:r>
          </a:p>
          <a:p>
            <a:pPr lvl="1"/>
            <a:r>
              <a:rPr lang="en-US" sz="3600" dirty="0"/>
              <a:t>Delay-based: </a:t>
            </a:r>
            <a:r>
              <a:rPr lang="en-US" sz="3600" dirty="0" err="1"/>
              <a:t>HyStart</a:t>
            </a:r>
            <a:r>
              <a:rPr lang="en-US" sz="3600" dirty="0"/>
              <a:t>, </a:t>
            </a:r>
            <a:r>
              <a:rPr lang="en-US" sz="3600" dirty="0" err="1"/>
              <a:t>HyStart</a:t>
            </a:r>
            <a:r>
              <a:rPr lang="en-US" sz="3600" dirty="0"/>
              <a:t>++</a:t>
            </a:r>
          </a:p>
          <a:p>
            <a:pPr lvl="1"/>
            <a:r>
              <a:rPr lang="en-US" sz="3600" dirty="0"/>
              <a:t>Delivered Bytes-based: BBR, SEARCH</a:t>
            </a:r>
          </a:p>
          <a:p>
            <a:r>
              <a:rPr lang="en-US" sz="4000" dirty="0"/>
              <a:t>Memory use delivered byte history 	(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done</a:t>
            </a:r>
            <a:r>
              <a:rPr lang="en-US" sz="4000" dirty="0"/>
              <a:t>)</a:t>
            </a:r>
          </a:p>
          <a:p>
            <a:r>
              <a:rPr lang="en-US" sz="4000" dirty="0"/>
              <a:t>Test framework						(</a:t>
            </a:r>
            <a:r>
              <a:rPr lang="en-US" sz="4000" dirty="0">
                <a:solidFill>
                  <a:srgbClr val="C00000"/>
                </a:solidFill>
              </a:rPr>
              <a:t>next</a:t>
            </a:r>
            <a:r>
              <a:rPr lang="en-US" sz="4000" dirty="0"/>
              <a:t>)</a:t>
            </a:r>
          </a:p>
          <a:p>
            <a:r>
              <a:rPr lang="en-US" sz="4000" dirty="0"/>
              <a:t>Summary</a:t>
            </a:r>
          </a:p>
          <a:p>
            <a:endParaRPr lang="en-US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C7852-2818-2912-81DC-1EEAC2F2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E5BF-E9E0-43FC-A8AC-37B872560073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CC717-1956-9A01-C255-D8D2A6DC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49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84ECBF-D1E9-1123-F058-0551C6779167}"/>
              </a:ext>
            </a:extLst>
          </p:cNvPr>
          <p:cNvSpPr/>
          <p:nvPr/>
        </p:nvSpPr>
        <p:spPr>
          <a:xfrm>
            <a:off x="1950126" y="1361018"/>
            <a:ext cx="2661919" cy="623724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Source Code</a:t>
            </a:r>
            <a:endParaRPr lang="en-US" sz="2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A3A8E96-86C8-ADDE-A3F2-054F886D7C60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3281086" y="1984742"/>
            <a:ext cx="0" cy="587044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DFEF72-85E6-D165-1659-F9D33091C99A}"/>
              </a:ext>
            </a:extLst>
          </p:cNvPr>
          <p:cNvSpPr/>
          <p:nvPr/>
        </p:nvSpPr>
        <p:spPr>
          <a:xfrm>
            <a:off x="1936187" y="2571786"/>
            <a:ext cx="2689797" cy="68877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dirty="0"/>
              <a:t>Code Extraction</a:t>
            </a:r>
            <a:endParaRPr lang="en-US" sz="2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02823D-D354-9925-620F-70CE105A35AF}"/>
              </a:ext>
            </a:extLst>
          </p:cNvPr>
          <p:cNvSpPr/>
          <p:nvPr/>
        </p:nvSpPr>
        <p:spPr>
          <a:xfrm>
            <a:off x="4621771" y="3949929"/>
            <a:ext cx="2169407" cy="44716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dirty="0" err="1"/>
              <a:t>tcp.h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38D9E0-765A-9274-1EB8-FEA50791C3B3}"/>
              </a:ext>
            </a:extLst>
          </p:cNvPr>
          <p:cNvSpPr/>
          <p:nvPr/>
        </p:nvSpPr>
        <p:spPr>
          <a:xfrm>
            <a:off x="2396173" y="3949929"/>
            <a:ext cx="2169407" cy="44716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dirty="0" err="1"/>
              <a:t>search_mod.c</a:t>
            </a:r>
            <a:endParaRPr lang="en-GB" sz="2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BA49ECF-2F3B-684C-B885-1A7A1CE8E855}"/>
              </a:ext>
            </a:extLst>
          </p:cNvPr>
          <p:cNvSpPr/>
          <p:nvPr/>
        </p:nvSpPr>
        <p:spPr>
          <a:xfrm>
            <a:off x="170576" y="3949929"/>
            <a:ext cx="2169407" cy="44716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dirty="0" err="1"/>
              <a:t>search_defs.h</a:t>
            </a:r>
            <a:endParaRPr lang="en-GB" sz="20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A42D8D-0626-385C-1EEF-06FF4E17AC2B}"/>
              </a:ext>
            </a:extLst>
          </p:cNvPr>
          <p:cNvCxnSpPr>
            <a:cxnSpLocks/>
          </p:cNvCxnSpPr>
          <p:nvPr/>
        </p:nvCxnSpPr>
        <p:spPr>
          <a:xfrm>
            <a:off x="3319536" y="3278377"/>
            <a:ext cx="1310" cy="6446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96CF90-140B-917F-493C-F2AA805BEF85}"/>
              </a:ext>
            </a:extLst>
          </p:cNvPr>
          <p:cNvCxnSpPr>
            <a:cxnSpLocks/>
          </p:cNvCxnSpPr>
          <p:nvPr/>
        </p:nvCxnSpPr>
        <p:spPr>
          <a:xfrm>
            <a:off x="4100120" y="3241207"/>
            <a:ext cx="1488140" cy="7097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6EA1EA-B9F0-81E8-14C0-5B57B52CB73D}"/>
              </a:ext>
            </a:extLst>
          </p:cNvPr>
          <p:cNvCxnSpPr>
            <a:cxnSpLocks/>
          </p:cNvCxnSpPr>
          <p:nvPr/>
        </p:nvCxnSpPr>
        <p:spPr>
          <a:xfrm flipH="1">
            <a:off x="1248577" y="3277835"/>
            <a:ext cx="1147596" cy="6731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D50BCA-BA09-FB52-2CD0-ADB77F88EDD8}"/>
              </a:ext>
            </a:extLst>
          </p:cNvPr>
          <p:cNvSpPr/>
          <p:nvPr/>
        </p:nvSpPr>
        <p:spPr>
          <a:xfrm>
            <a:off x="8292381" y="2571787"/>
            <a:ext cx="2661919" cy="68877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dirty="0"/>
              <a:t>Setup Support Files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F3603C-2953-EEB4-B910-8F689B84DD2B}"/>
              </a:ext>
            </a:extLst>
          </p:cNvPr>
          <p:cNvSpPr/>
          <p:nvPr/>
        </p:nvSpPr>
        <p:spPr>
          <a:xfrm>
            <a:off x="9872137" y="3949929"/>
            <a:ext cx="2169407" cy="44716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dirty="0" err="1"/>
              <a:t>test_search.c</a:t>
            </a:r>
            <a:endParaRPr lang="en-US" sz="2000" dirty="0" err="1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ED16F3-40EA-6D3D-A6DA-D4DF02E4AB24}"/>
              </a:ext>
            </a:extLst>
          </p:cNvPr>
          <p:cNvSpPr/>
          <p:nvPr/>
        </p:nvSpPr>
        <p:spPr>
          <a:xfrm>
            <a:off x="6963527" y="3949929"/>
            <a:ext cx="2661919" cy="44716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dirty="0" err="1"/>
              <a:t>cc_helper_func.h</a:t>
            </a:r>
            <a:endParaRPr lang="en-GB" sz="20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E3AC92C-2D0D-9AE3-C57D-33A7B3A26402}"/>
              </a:ext>
            </a:extLst>
          </p:cNvPr>
          <p:cNvSpPr/>
          <p:nvPr/>
        </p:nvSpPr>
        <p:spPr>
          <a:xfrm>
            <a:off x="4212893" y="5266664"/>
            <a:ext cx="3646943" cy="88391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dirty="0"/>
              <a:t>Compilation &amp; Execution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1EFBBE9-DF00-8A49-8FD3-0C999C25785F}"/>
              </a:ext>
            </a:extLst>
          </p:cNvPr>
          <p:cNvSpPr/>
          <p:nvPr/>
        </p:nvSpPr>
        <p:spPr>
          <a:xfrm>
            <a:off x="10214086" y="6381783"/>
            <a:ext cx="869370" cy="420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7BCC75-1EB9-8D03-D073-9B77128BD156}"/>
              </a:ext>
            </a:extLst>
          </p:cNvPr>
          <p:cNvSpPr/>
          <p:nvPr/>
        </p:nvSpPr>
        <p:spPr>
          <a:xfrm>
            <a:off x="1690337" y="5485042"/>
            <a:ext cx="1629199" cy="4471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dirty="0"/>
              <a:t>Input csv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718E8D5-B08B-10B3-99F5-04CB36CCCD89}"/>
              </a:ext>
            </a:extLst>
          </p:cNvPr>
          <p:cNvSpPr/>
          <p:nvPr/>
        </p:nvSpPr>
        <p:spPr>
          <a:xfrm>
            <a:off x="8649135" y="5485042"/>
            <a:ext cx="1733258" cy="4471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dirty="0"/>
              <a:t>Output file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B47340-F3D3-250D-EB36-234F6A6A552D}"/>
              </a:ext>
            </a:extLst>
          </p:cNvPr>
          <p:cNvCxnSpPr>
            <a:cxnSpLocks/>
          </p:cNvCxnSpPr>
          <p:nvPr/>
        </p:nvCxnSpPr>
        <p:spPr>
          <a:xfrm flipH="1">
            <a:off x="8413236" y="3260560"/>
            <a:ext cx="773605" cy="6253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3FB906-6209-BE21-A990-245F01633928}"/>
              </a:ext>
            </a:extLst>
          </p:cNvPr>
          <p:cNvCxnSpPr>
            <a:cxnSpLocks/>
          </p:cNvCxnSpPr>
          <p:nvPr/>
        </p:nvCxnSpPr>
        <p:spPr>
          <a:xfrm>
            <a:off x="10028853" y="3241206"/>
            <a:ext cx="884115" cy="6446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515EC16-FCE6-BFAC-BC70-E5DAEF9FCC4B}"/>
              </a:ext>
            </a:extLst>
          </p:cNvPr>
          <p:cNvSpPr/>
          <p:nvPr/>
        </p:nvSpPr>
        <p:spPr>
          <a:xfrm>
            <a:off x="121095" y="3732108"/>
            <a:ext cx="11991175" cy="882805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F0D767-EB21-1629-CD60-F089D4701ECB}"/>
              </a:ext>
            </a:extLst>
          </p:cNvPr>
          <p:cNvCxnSpPr>
            <a:cxnSpLocks/>
          </p:cNvCxnSpPr>
          <p:nvPr/>
        </p:nvCxnSpPr>
        <p:spPr>
          <a:xfrm>
            <a:off x="6032999" y="4616523"/>
            <a:ext cx="1310" cy="6446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74416CE-E13D-5D3B-17EE-8A85AC3762EE}"/>
              </a:ext>
            </a:extLst>
          </p:cNvPr>
          <p:cNvCxnSpPr>
            <a:cxnSpLocks/>
            <a:stCxn id="17" idx="3"/>
            <a:endCxn id="16" idx="1"/>
          </p:cNvCxnSpPr>
          <p:nvPr/>
        </p:nvCxnSpPr>
        <p:spPr>
          <a:xfrm>
            <a:off x="3319536" y="5708624"/>
            <a:ext cx="89335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66F3B3-06C9-E171-BF9F-F05321CDACE9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>
            <a:off x="7859836" y="5708624"/>
            <a:ext cx="789299" cy="0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A8E5064-42AF-C6F0-B296-4BB70D2AE1B9}"/>
              </a:ext>
            </a:extLst>
          </p:cNvPr>
          <p:cNvGrpSpPr/>
          <p:nvPr/>
        </p:nvGrpSpPr>
        <p:grpSpPr>
          <a:xfrm>
            <a:off x="4954862" y="340263"/>
            <a:ext cx="2375243" cy="2740094"/>
            <a:chOff x="5670281" y="99543"/>
            <a:chExt cx="2038588" cy="274009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8D445D3-B079-A7F9-7AC6-3CA2BB5A5E30}"/>
                </a:ext>
              </a:extLst>
            </p:cNvPr>
            <p:cNvSpPr/>
            <p:nvPr/>
          </p:nvSpPr>
          <p:spPr>
            <a:xfrm>
              <a:off x="5670281" y="99543"/>
              <a:ext cx="2038588" cy="274009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/>
            </a:p>
          </p:txBody>
        </p:sp>
        <p:sp>
          <p:nvSpPr>
            <p:cNvPr id="3" name="TextBox 40">
              <a:extLst>
                <a:ext uri="{FF2B5EF4-FFF2-40B4-BE49-F238E27FC236}">
                  <a16:creationId xmlns:a16="http://schemas.microsoft.com/office/drawing/2014/main" id="{9B262D77-008B-46C8-C66C-667D7A4891C3}"/>
                </a:ext>
              </a:extLst>
            </p:cNvPr>
            <p:cNvSpPr txBox="1"/>
            <p:nvPr/>
          </p:nvSpPr>
          <p:spPr>
            <a:xfrm>
              <a:off x="5744623" y="179564"/>
              <a:ext cx="1884356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b="1" dirty="0"/>
                <a:t>Kernel code</a:t>
              </a:r>
            </a:p>
            <a:p>
              <a:pPr algn="ctr"/>
              <a:r>
                <a:rPr lang="en-GB" sz="1600" dirty="0"/>
                <a:t>(</a:t>
              </a:r>
              <a:r>
                <a:rPr lang="en-GB" sz="1600" dirty="0" err="1"/>
                <a:t>tcp_cubic_search.c</a:t>
              </a:r>
              <a:r>
                <a:rPr lang="en-GB" sz="1600" dirty="0"/>
                <a:t>)</a:t>
              </a:r>
            </a:p>
          </p:txBody>
        </p: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1F98E2E5-126E-5340-E5E1-A5A2C607B163}"/>
                </a:ext>
              </a:extLst>
            </p:cNvPr>
            <p:cNvSpPr txBox="1"/>
            <p:nvPr/>
          </p:nvSpPr>
          <p:spPr>
            <a:xfrm>
              <a:off x="5838469" y="933633"/>
              <a:ext cx="1696662" cy="7386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/>
                <a:t>// </a:t>
              </a:r>
              <a:r>
                <a:rPr lang="en-GB" sz="1400" dirty="0" err="1"/>
                <a:t>SEARCH_defs_begin</a:t>
              </a:r>
              <a:endParaRPr lang="en-US" sz="1400" dirty="0" err="1"/>
            </a:p>
            <a:p>
              <a:endParaRPr lang="en-GB" sz="1400" dirty="0"/>
            </a:p>
            <a:p>
              <a:r>
                <a:rPr lang="en-GB" sz="1400" dirty="0"/>
                <a:t>// </a:t>
              </a:r>
              <a:r>
                <a:rPr lang="en-GB" sz="1400" dirty="0" err="1"/>
                <a:t>SEARCH_defs_end</a:t>
              </a:r>
              <a:endParaRPr lang="en-GB" sz="1400" dirty="0"/>
            </a:p>
          </p:txBody>
        </p:sp>
        <p:sp>
          <p:nvSpPr>
            <p:cNvPr id="34" name="TextBox 16">
              <a:extLst>
                <a:ext uri="{FF2B5EF4-FFF2-40B4-BE49-F238E27FC236}">
                  <a16:creationId xmlns:a16="http://schemas.microsoft.com/office/drawing/2014/main" id="{21E872B9-0834-9A36-1F2F-254E9410157B}"/>
                </a:ext>
              </a:extLst>
            </p:cNvPr>
            <p:cNvSpPr txBox="1"/>
            <p:nvPr/>
          </p:nvSpPr>
          <p:spPr>
            <a:xfrm>
              <a:off x="5841243" y="1954716"/>
              <a:ext cx="1696662" cy="7386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/>
                <a:t>// </a:t>
              </a:r>
              <a:r>
                <a:rPr lang="en-GB" sz="1400" dirty="0" err="1"/>
                <a:t>SEARCH_begin</a:t>
              </a:r>
              <a:endParaRPr lang="en-US" sz="1400" dirty="0"/>
            </a:p>
            <a:p>
              <a:endParaRPr lang="en-GB" sz="1400" dirty="0"/>
            </a:p>
            <a:p>
              <a:r>
                <a:rPr lang="en-GB" sz="1400" dirty="0"/>
                <a:t>// </a:t>
              </a:r>
              <a:r>
                <a:rPr lang="en-GB" sz="1400" dirty="0" err="1"/>
                <a:t>SEARCH_end</a:t>
              </a:r>
              <a:endParaRPr lang="en-GB" sz="14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341D1BA-328F-3C82-F764-C20ADF02B5D9}"/>
              </a:ext>
            </a:extLst>
          </p:cNvPr>
          <p:cNvGrpSpPr/>
          <p:nvPr/>
        </p:nvGrpSpPr>
        <p:grpSpPr>
          <a:xfrm>
            <a:off x="2122554" y="6200463"/>
            <a:ext cx="1775565" cy="713923"/>
            <a:chOff x="2122554" y="6200463"/>
            <a:chExt cx="1775565" cy="71392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E2EF637-1AA5-8FF8-43F6-BA58AA16AC00}"/>
                </a:ext>
              </a:extLst>
            </p:cNvPr>
            <p:cNvGrpSpPr/>
            <p:nvPr/>
          </p:nvGrpSpPr>
          <p:grpSpPr>
            <a:xfrm>
              <a:off x="2122554" y="6534934"/>
              <a:ext cx="1775565" cy="379452"/>
              <a:chOff x="1273781" y="6425605"/>
              <a:chExt cx="1775565" cy="379452"/>
            </a:xfrm>
          </p:grpSpPr>
          <p:sp>
            <p:nvSpPr>
              <p:cNvPr id="41" name="TextBox 11">
                <a:extLst>
                  <a:ext uri="{FF2B5EF4-FFF2-40B4-BE49-F238E27FC236}">
                    <a16:creationId xmlns:a16="http://schemas.microsoft.com/office/drawing/2014/main" id="{EFDFCB61-B26A-E5B4-4D9E-689A1A4BF682}"/>
                  </a:ext>
                </a:extLst>
              </p:cNvPr>
              <p:cNvSpPr txBox="1"/>
              <p:nvPr/>
            </p:nvSpPr>
            <p:spPr>
              <a:xfrm>
                <a:off x="1273781" y="6435725"/>
                <a:ext cx="8346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Server</a:t>
                </a:r>
              </a:p>
            </p:txBody>
          </p:sp>
          <p:sp>
            <p:nvSpPr>
              <p:cNvPr id="42" name="TextBox 12">
                <a:extLst>
                  <a:ext uri="{FF2B5EF4-FFF2-40B4-BE49-F238E27FC236}">
                    <a16:creationId xmlns:a16="http://schemas.microsoft.com/office/drawing/2014/main" id="{F8C7CB51-7312-4BFE-E9D8-81E32F4142E3}"/>
                  </a:ext>
                </a:extLst>
              </p:cNvPr>
              <p:cNvSpPr txBox="1"/>
              <p:nvPr/>
            </p:nvSpPr>
            <p:spPr>
              <a:xfrm>
                <a:off x="2214703" y="6425605"/>
                <a:ext cx="8346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Client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6FE30D2-0775-B8C5-9095-5362C07A542F}"/>
                </a:ext>
              </a:extLst>
            </p:cNvPr>
            <p:cNvGrpSpPr/>
            <p:nvPr/>
          </p:nvGrpSpPr>
          <p:grpSpPr>
            <a:xfrm>
              <a:off x="2477283" y="6200463"/>
              <a:ext cx="1193499" cy="413848"/>
              <a:chOff x="2477283" y="6200463"/>
              <a:chExt cx="1193499" cy="413848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BD08B8E-3A95-6EC1-5609-475DD2BC47D3}"/>
                  </a:ext>
                </a:extLst>
              </p:cNvPr>
              <p:cNvSpPr/>
              <p:nvPr/>
            </p:nvSpPr>
            <p:spPr>
              <a:xfrm>
                <a:off x="3413203" y="6259660"/>
                <a:ext cx="125187" cy="262142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F034EA8-E85A-DFB3-D625-97F9989A9569}"/>
                  </a:ext>
                </a:extLst>
              </p:cNvPr>
              <p:cNvSpPr/>
              <p:nvPr/>
            </p:nvSpPr>
            <p:spPr>
              <a:xfrm>
                <a:off x="3545595" y="6352169"/>
                <a:ext cx="125187" cy="262142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C98F698-EA8A-6E74-F493-B6E4DEED8556}"/>
                  </a:ext>
                </a:extLst>
              </p:cNvPr>
              <p:cNvSpPr/>
              <p:nvPr/>
            </p:nvSpPr>
            <p:spPr>
              <a:xfrm>
                <a:off x="2477283" y="6200463"/>
                <a:ext cx="125187" cy="26214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3D7779-06FD-7CC3-2F94-4D2288EBC400}"/>
                  </a:ext>
                </a:extLst>
              </p:cNvPr>
              <p:cNvSpPr/>
              <p:nvPr/>
            </p:nvSpPr>
            <p:spPr>
              <a:xfrm>
                <a:off x="2539876" y="6321474"/>
                <a:ext cx="125187" cy="26214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0AF67AE9-EBA2-3A0E-4D18-AC7DC694F5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2355" y="6496020"/>
                <a:ext cx="642243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dash"/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DE673D34-CB1D-B0EE-4572-59CC9F78A1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42355" y="6321474"/>
                <a:ext cx="626113" cy="21205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162AFDB-41F4-60D8-3E26-251A47870B7B}"/>
              </a:ext>
            </a:extLst>
          </p:cNvPr>
          <p:cNvGrpSpPr/>
          <p:nvPr/>
        </p:nvGrpSpPr>
        <p:grpSpPr>
          <a:xfrm>
            <a:off x="289402" y="4712849"/>
            <a:ext cx="1258258" cy="1677882"/>
            <a:chOff x="9892431" y="170914"/>
            <a:chExt cx="1258258" cy="167788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60B3949-12FE-C344-C32F-3832E6E818AD}"/>
                </a:ext>
              </a:extLst>
            </p:cNvPr>
            <p:cNvGrpSpPr/>
            <p:nvPr/>
          </p:nvGrpSpPr>
          <p:grpSpPr>
            <a:xfrm>
              <a:off x="9892431" y="170914"/>
              <a:ext cx="1258258" cy="1677882"/>
              <a:chOff x="4897010" y="3595303"/>
              <a:chExt cx="1830658" cy="2093709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91310A7-F202-4EFE-02A1-32342FA65520}"/>
                  </a:ext>
                </a:extLst>
              </p:cNvPr>
              <p:cNvSpPr/>
              <p:nvPr/>
            </p:nvSpPr>
            <p:spPr>
              <a:xfrm>
                <a:off x="5079146" y="3663210"/>
                <a:ext cx="1468243" cy="202580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600"/>
              </a:p>
            </p:txBody>
          </p:sp>
          <p:sp>
            <p:nvSpPr>
              <p:cNvPr id="56" name="TextBox 30">
                <a:extLst>
                  <a:ext uri="{FF2B5EF4-FFF2-40B4-BE49-F238E27FC236}">
                    <a16:creationId xmlns:a16="http://schemas.microsoft.com/office/drawing/2014/main" id="{4ACCF370-31A0-0E1F-F1F0-6FEBB86AD896}"/>
                  </a:ext>
                </a:extLst>
              </p:cNvPr>
              <p:cNvSpPr txBox="1"/>
              <p:nvPr/>
            </p:nvSpPr>
            <p:spPr>
              <a:xfrm>
                <a:off x="4897010" y="3595303"/>
                <a:ext cx="1830658" cy="724002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GB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600" dirty="0">
                    <a:solidFill>
                      <a:schemeClr val="accent6">
                        <a:lumMod val="75000"/>
                      </a:schemeClr>
                    </a:solidFill>
                  </a:rPr>
                  <a:t>Input</a:t>
                </a:r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GB" sz="1600" dirty="0">
                    <a:solidFill>
                      <a:schemeClr val="accent6">
                        <a:lumMod val="75000"/>
                      </a:schemeClr>
                    </a:solidFill>
                  </a:rPr>
                  <a:t>CSV file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8D23B33-B76E-6C00-BD4C-9C025A51021A}"/>
                </a:ext>
              </a:extLst>
            </p:cNvPr>
            <p:cNvSpPr txBox="1"/>
            <p:nvPr/>
          </p:nvSpPr>
          <p:spPr>
            <a:xfrm>
              <a:off x="10250492" y="640222"/>
              <a:ext cx="58862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t</a:t>
              </a:r>
              <a:r>
                <a:rPr lang="en-US" baseline="-25000" dirty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 s</a:t>
              </a:r>
              <a:r>
                <a:rPr lang="en-US" baseline="-25000" dirty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</a:p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t</a:t>
              </a:r>
              <a:r>
                <a:rPr lang="en-US" baseline="-25000" dirty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 s</a:t>
              </a:r>
              <a:r>
                <a:rPr lang="en-US" baseline="-25000" dirty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</a:p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…</a:t>
              </a:r>
            </a:p>
            <a:p>
              <a:r>
                <a:rPr lang="en-US" dirty="0" err="1">
                  <a:solidFill>
                    <a:schemeClr val="accent6">
                      <a:lumMod val="50000"/>
                    </a:schemeClr>
                  </a:solidFill>
                </a:rPr>
                <a:t>t</a:t>
              </a:r>
              <a:r>
                <a:rPr lang="en-US" baseline="-25000" dirty="0" err="1">
                  <a:solidFill>
                    <a:schemeClr val="accent6">
                      <a:lumMod val="50000"/>
                    </a:schemeClr>
                  </a:solidFill>
                </a:rPr>
                <a:t>n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50000"/>
                    </a:schemeClr>
                  </a:solidFill>
                </a:rPr>
                <a:t>s</a:t>
              </a:r>
              <a:r>
                <a:rPr lang="en-US" baseline="-25000" dirty="0" err="1">
                  <a:solidFill>
                    <a:schemeClr val="accent6">
                      <a:lumMod val="50000"/>
                    </a:schemeClr>
                  </a:solidFill>
                </a:rPr>
                <a:t>n</a:t>
              </a:r>
              <a:endParaRPr lang="en-US" baseline="-25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B9B8E8A-E8F8-EBBD-40A7-80920D50485B}"/>
                </a:ext>
              </a:extLst>
            </p:cNvPr>
            <p:cNvCxnSpPr>
              <a:cxnSpLocks/>
            </p:cNvCxnSpPr>
            <p:nvPr/>
          </p:nvCxnSpPr>
          <p:spPr>
            <a:xfrm>
              <a:off x="10228216" y="640222"/>
              <a:ext cx="586689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FB673D7-DAEB-D120-5EE0-3B3851D21D0A}"/>
              </a:ext>
            </a:extLst>
          </p:cNvPr>
          <p:cNvGrpSpPr/>
          <p:nvPr/>
        </p:nvGrpSpPr>
        <p:grpSpPr>
          <a:xfrm>
            <a:off x="10738330" y="4945634"/>
            <a:ext cx="1258258" cy="1476405"/>
            <a:chOff x="11761581" y="4642462"/>
            <a:chExt cx="1258258" cy="147640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A18A72C-EC97-7728-9D23-5765F43E634A}"/>
                </a:ext>
              </a:extLst>
            </p:cNvPr>
            <p:cNvGrpSpPr/>
            <p:nvPr/>
          </p:nvGrpSpPr>
          <p:grpSpPr>
            <a:xfrm>
              <a:off x="11761581" y="4642462"/>
              <a:ext cx="1258258" cy="1464006"/>
              <a:chOff x="4912351" y="5308922"/>
              <a:chExt cx="1830658" cy="2025804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8F93BE7-0DBE-9532-7DE5-30919C60557E}"/>
                  </a:ext>
                </a:extLst>
              </p:cNvPr>
              <p:cNvSpPr/>
              <p:nvPr/>
            </p:nvSpPr>
            <p:spPr>
              <a:xfrm>
                <a:off x="5094488" y="5308922"/>
                <a:ext cx="1468243" cy="2025804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600"/>
              </a:p>
            </p:txBody>
          </p:sp>
          <p:sp>
            <p:nvSpPr>
              <p:cNvPr id="66" name="TextBox 28">
                <a:extLst>
                  <a:ext uri="{FF2B5EF4-FFF2-40B4-BE49-F238E27FC236}">
                    <a16:creationId xmlns:a16="http://schemas.microsoft.com/office/drawing/2014/main" id="{FDBC8F64-5B30-21C3-FC4B-B58EFCEE657F}"/>
                  </a:ext>
                </a:extLst>
              </p:cNvPr>
              <p:cNvSpPr txBox="1"/>
              <p:nvPr/>
            </p:nvSpPr>
            <p:spPr>
              <a:xfrm>
                <a:off x="4912351" y="5312639"/>
                <a:ext cx="1830658" cy="8091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GB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600" dirty="0">
                    <a:solidFill>
                      <a:srgbClr val="002060"/>
                    </a:solidFill>
                  </a:rPr>
                  <a:t>Output</a:t>
                </a:r>
                <a:endParaRPr lang="en-US" sz="1600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en-GB" sz="1600" dirty="0">
                    <a:solidFill>
                      <a:srgbClr val="002060"/>
                    </a:solidFill>
                  </a:rPr>
                  <a:t>Log file</a:t>
                </a:r>
              </a:p>
            </p:txBody>
          </p:sp>
        </p:grpSp>
        <p:sp>
          <p:nvSpPr>
            <p:cNvPr id="67" name="TextBox 59">
              <a:extLst>
                <a:ext uri="{FF2B5EF4-FFF2-40B4-BE49-F238E27FC236}">
                  <a16:creationId xmlns:a16="http://schemas.microsoft.com/office/drawing/2014/main" id="{36FB17B2-8449-ECBD-C41C-828622E16CB2}"/>
                </a:ext>
              </a:extLst>
            </p:cNvPr>
            <p:cNvSpPr txBox="1"/>
            <p:nvPr/>
          </p:nvSpPr>
          <p:spPr>
            <a:xfrm>
              <a:off x="12009570" y="5164760"/>
              <a:ext cx="7765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rgbClr val="1C7516"/>
                  </a:solidFill>
                </a:rPr>
                <a:t>Pass</a:t>
              </a:r>
            </a:p>
            <a:p>
              <a:r>
                <a:rPr lang="en-US" sz="1400" dirty="0">
                  <a:solidFill>
                    <a:srgbClr val="1C7516"/>
                  </a:solidFill>
                </a:rPr>
                <a:t>Pass</a:t>
              </a:r>
            </a:p>
            <a:p>
              <a:r>
                <a:rPr lang="en-US" sz="1400" dirty="0">
                  <a:solidFill>
                    <a:srgbClr val="C00000"/>
                  </a:solidFill>
                </a:rPr>
                <a:t>Fail</a:t>
              </a:r>
            </a:p>
            <a:p>
              <a:r>
                <a:rPr lang="en-US" sz="1400" dirty="0">
                  <a:solidFill>
                    <a:srgbClr val="1C7516"/>
                  </a:solidFill>
                </a:rPr>
                <a:t>Pass</a:t>
              </a: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5CD60E5D-878B-514D-0517-4837A18E2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838" y="4736064"/>
            <a:ext cx="869371" cy="5219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1E3C21E-9C86-A410-0A83-AC4D15ED754A}"/>
              </a:ext>
            </a:extLst>
          </p:cNvPr>
          <p:cNvSpPr txBox="1"/>
          <p:nvPr/>
        </p:nvSpPr>
        <p:spPr>
          <a:xfrm>
            <a:off x="8016196" y="412523"/>
            <a:ext cx="3711881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Challenges: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Verify implementations of </a:t>
            </a:r>
            <a:r>
              <a:rPr lang="en-US" sz="2000" dirty="0">
                <a:solidFill>
                  <a:srgbClr val="0070C0"/>
                </a:solidFill>
              </a:rPr>
              <a:t>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Compare performance for parameter tuning </a:t>
            </a:r>
          </a:p>
        </p:txBody>
      </p:sp>
    </p:spTree>
    <p:extLst>
      <p:ext uri="{BB962C8B-B14F-4D97-AF65-F5344CB8AC3E}">
        <p14:creationId xmlns:p14="http://schemas.microsoft.com/office/powerpoint/2010/main" val="398925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B916-1A0C-EA76-8680-64DD327D8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07B60-7938-927D-98C5-34E9C45CF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Verify and validate </a:t>
            </a:r>
            <a:r>
              <a:rPr lang="en-US" dirty="0">
                <a:solidFill>
                  <a:srgbClr val="0070C0"/>
                </a:solidFill>
              </a:rPr>
              <a:t>SEARCH</a:t>
            </a:r>
            <a:r>
              <a:rPr lang="en-US" dirty="0"/>
              <a:t> implementations</a:t>
            </a:r>
          </a:p>
          <a:p>
            <a:pPr lvl="1"/>
            <a:r>
              <a:rPr lang="en-US" dirty="0"/>
              <a:t>Linux, versions</a:t>
            </a:r>
          </a:p>
          <a:p>
            <a:pPr lvl="1"/>
            <a:r>
              <a:rPr lang="en-US" dirty="0"/>
              <a:t>FreeBSD</a:t>
            </a:r>
          </a:p>
          <a:p>
            <a:pPr lvl="1"/>
            <a:r>
              <a:rPr lang="en-US" dirty="0"/>
              <a:t>QUIC</a:t>
            </a:r>
          </a:p>
          <a:p>
            <a:r>
              <a:rPr lang="en-US" dirty="0"/>
              <a:t>Compare performance</a:t>
            </a:r>
          </a:p>
          <a:p>
            <a:pPr lvl="1"/>
            <a:r>
              <a:rPr lang="en-US" b="1" dirty="0"/>
              <a:t>Traditional</a:t>
            </a:r>
            <a:r>
              <a:rPr lang="en-US" dirty="0"/>
              <a:t>, </a:t>
            </a:r>
            <a:r>
              <a:rPr lang="en-US" b="1" dirty="0" err="1">
                <a:solidFill>
                  <a:srgbClr val="C00000"/>
                </a:solidFill>
              </a:rPr>
              <a:t>HyStart</a:t>
            </a:r>
            <a:r>
              <a:rPr lang="en-US" dirty="0"/>
              <a:t>, </a:t>
            </a:r>
            <a:r>
              <a:rPr lang="en-US" b="1" dirty="0">
                <a:solidFill>
                  <a:srgbClr val="0070C0"/>
                </a:solidFill>
              </a:rPr>
              <a:t>SEARCH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BBR</a:t>
            </a:r>
            <a:r>
              <a:rPr lang="en-US" dirty="0"/>
              <a:t>, </a:t>
            </a:r>
            <a:r>
              <a:rPr lang="en-US" dirty="0" err="1">
                <a:solidFill>
                  <a:srgbClr val="C00000"/>
                </a:solidFill>
              </a:rPr>
              <a:t>HyStart</a:t>
            </a:r>
            <a:r>
              <a:rPr lang="en-US" dirty="0">
                <a:solidFill>
                  <a:srgbClr val="C00000"/>
                </a:solidFill>
              </a:rPr>
              <a:t>++</a:t>
            </a:r>
          </a:p>
          <a:p>
            <a:r>
              <a:rPr lang="en-US" dirty="0"/>
              <a:t>Traces!</a:t>
            </a:r>
          </a:p>
          <a:p>
            <a:pPr lvl="1"/>
            <a:r>
              <a:rPr lang="en-US" dirty="0"/>
              <a:t>Normal, edge cases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4g/5g, GEO, LEO, Wired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D54B1-F79E-0AF0-4E56-7AC50E620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E5BF-E9E0-43FC-A8AC-37B872560073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D9E88-7E78-1DEB-AF2F-0DB613A70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17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D9249C-3B1B-2572-EAB0-5926246ACA4F}"/>
              </a:ext>
            </a:extLst>
          </p:cNvPr>
          <p:cNvGrpSpPr/>
          <p:nvPr/>
        </p:nvGrpSpPr>
        <p:grpSpPr>
          <a:xfrm>
            <a:off x="10146072" y="1155670"/>
            <a:ext cx="1258258" cy="1476405"/>
            <a:chOff x="11761581" y="4642462"/>
            <a:chExt cx="1258258" cy="14764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3DE9244-291A-F7A7-C202-F30DBC2BDA93}"/>
                </a:ext>
              </a:extLst>
            </p:cNvPr>
            <p:cNvGrpSpPr/>
            <p:nvPr/>
          </p:nvGrpSpPr>
          <p:grpSpPr>
            <a:xfrm>
              <a:off x="11761581" y="4642462"/>
              <a:ext cx="1258258" cy="1464006"/>
              <a:chOff x="4912351" y="5308922"/>
              <a:chExt cx="1830658" cy="2025804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460D15F-888C-F2C5-3015-669EC3B0A9F8}"/>
                  </a:ext>
                </a:extLst>
              </p:cNvPr>
              <p:cNvSpPr/>
              <p:nvPr/>
            </p:nvSpPr>
            <p:spPr>
              <a:xfrm>
                <a:off x="5094488" y="5308922"/>
                <a:ext cx="1468243" cy="2025804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600"/>
              </a:p>
            </p:txBody>
          </p:sp>
          <p:sp>
            <p:nvSpPr>
              <p:cNvPr id="10" name="TextBox 28">
                <a:extLst>
                  <a:ext uri="{FF2B5EF4-FFF2-40B4-BE49-F238E27FC236}">
                    <a16:creationId xmlns:a16="http://schemas.microsoft.com/office/drawing/2014/main" id="{300EA5C2-9212-B47C-DB65-87C5870914AC}"/>
                  </a:ext>
                </a:extLst>
              </p:cNvPr>
              <p:cNvSpPr txBox="1"/>
              <p:nvPr/>
            </p:nvSpPr>
            <p:spPr>
              <a:xfrm>
                <a:off x="4912351" y="5312639"/>
                <a:ext cx="1830658" cy="8091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GB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600" dirty="0">
                    <a:solidFill>
                      <a:srgbClr val="002060"/>
                    </a:solidFill>
                  </a:rPr>
                  <a:t>Output</a:t>
                </a:r>
                <a:endParaRPr lang="en-US" sz="1600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en-GB" sz="1600" dirty="0">
                    <a:solidFill>
                      <a:srgbClr val="002060"/>
                    </a:solidFill>
                  </a:rPr>
                  <a:t>Log file</a:t>
                </a:r>
              </a:p>
            </p:txBody>
          </p:sp>
        </p:grpSp>
        <p:sp>
          <p:nvSpPr>
            <p:cNvPr id="8" name="TextBox 59">
              <a:extLst>
                <a:ext uri="{FF2B5EF4-FFF2-40B4-BE49-F238E27FC236}">
                  <a16:creationId xmlns:a16="http://schemas.microsoft.com/office/drawing/2014/main" id="{21D0AE30-C80A-6839-EF95-C61F3F35B8F5}"/>
                </a:ext>
              </a:extLst>
            </p:cNvPr>
            <p:cNvSpPr txBox="1"/>
            <p:nvPr/>
          </p:nvSpPr>
          <p:spPr>
            <a:xfrm>
              <a:off x="12009570" y="5164760"/>
              <a:ext cx="7765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rgbClr val="1C7516"/>
                  </a:solidFill>
                </a:rPr>
                <a:t>Pass</a:t>
              </a:r>
            </a:p>
            <a:p>
              <a:r>
                <a:rPr lang="en-US" sz="1400" dirty="0">
                  <a:solidFill>
                    <a:srgbClr val="1C7516"/>
                  </a:solidFill>
                </a:rPr>
                <a:t>Pass</a:t>
              </a:r>
            </a:p>
            <a:p>
              <a:r>
                <a:rPr lang="en-US" sz="1400" dirty="0">
                  <a:solidFill>
                    <a:srgbClr val="C00000"/>
                  </a:solidFill>
                </a:rPr>
                <a:t>Fail</a:t>
              </a:r>
            </a:p>
            <a:p>
              <a:r>
                <a:rPr lang="en-US" sz="1400" dirty="0">
                  <a:solidFill>
                    <a:srgbClr val="1C7516"/>
                  </a:solidFill>
                </a:rPr>
                <a:t>Pass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418DB1-B308-2D8A-DF06-5C29FF1F71E9}"/>
              </a:ext>
            </a:extLst>
          </p:cNvPr>
          <p:cNvGrpSpPr/>
          <p:nvPr/>
        </p:nvGrpSpPr>
        <p:grpSpPr>
          <a:xfrm>
            <a:off x="6542770" y="2860675"/>
            <a:ext cx="4846320" cy="3632200"/>
            <a:chOff x="6124847" y="2828740"/>
            <a:chExt cx="4846320" cy="3632200"/>
          </a:xfrm>
        </p:grpSpPr>
        <p:pic>
          <p:nvPicPr>
            <p:cNvPr id="13" name="Picture 12" descr="A graph with purple lines and dots&#10;&#10;AI-generated content may be incorrect.">
              <a:extLst>
                <a:ext uri="{FF2B5EF4-FFF2-40B4-BE49-F238E27FC236}">
                  <a16:creationId xmlns:a16="http://schemas.microsoft.com/office/drawing/2014/main" id="{3090335D-8B8D-FA76-F6EE-3AFF9258B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4847" y="2828740"/>
              <a:ext cx="4846320" cy="3632200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8A83DE7-E468-97A7-F935-3E68A09B5CD0}"/>
                </a:ext>
              </a:extLst>
            </p:cNvPr>
            <p:cNvCxnSpPr>
              <a:cxnSpLocks/>
            </p:cNvCxnSpPr>
            <p:nvPr/>
          </p:nvCxnSpPr>
          <p:spPr>
            <a:xfrm>
              <a:off x="9173817" y="3348352"/>
              <a:ext cx="0" cy="2734396"/>
            </a:xfrm>
            <a:prstGeom prst="line">
              <a:avLst/>
            </a:prstGeom>
            <a:ln w="57150">
              <a:solidFill>
                <a:srgbClr val="C0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8504CA6-8A68-7244-24FE-7AC77829B76F}"/>
                </a:ext>
              </a:extLst>
            </p:cNvPr>
            <p:cNvCxnSpPr>
              <a:cxnSpLocks/>
            </p:cNvCxnSpPr>
            <p:nvPr/>
          </p:nvCxnSpPr>
          <p:spPr>
            <a:xfrm>
              <a:off x="7040217" y="3348352"/>
              <a:ext cx="0" cy="2734396"/>
            </a:xfrm>
            <a:prstGeom prst="line">
              <a:avLst/>
            </a:prstGeom>
            <a:ln w="57150">
              <a:solidFill>
                <a:srgbClr val="0070C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F8F813F-29B6-9FA3-3771-E815A0A61292}"/>
                </a:ext>
              </a:extLst>
            </p:cNvPr>
            <p:cNvCxnSpPr>
              <a:cxnSpLocks/>
            </p:cNvCxnSpPr>
            <p:nvPr/>
          </p:nvCxnSpPr>
          <p:spPr>
            <a:xfrm>
              <a:off x="8353961" y="3348352"/>
              <a:ext cx="0" cy="273439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479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F9F44-C970-11DE-2DDE-E499DE65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02A8F-66F2-879B-8995-563B73F38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1105"/>
            <a:ext cx="10515600" cy="45263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SEARCH</a:t>
            </a:r>
          </a:p>
          <a:p>
            <a:pPr lvl="1"/>
            <a:r>
              <a:rPr lang="en-US" dirty="0"/>
              <a:t>Determines “choke point” from expected delivered bytes</a:t>
            </a:r>
          </a:p>
          <a:p>
            <a:pPr lvl="1"/>
            <a:r>
              <a:rPr lang="en-US" dirty="0"/>
              <a:t>Exits slow start after congestion point, before loss</a:t>
            </a:r>
          </a:p>
          <a:p>
            <a:pPr lvl="1"/>
            <a:endParaRPr lang="en-US" dirty="0"/>
          </a:p>
          <a:p>
            <a:r>
              <a:rPr lang="en-US" dirty="0"/>
              <a:t>Framework to verify implementations</a:t>
            </a:r>
          </a:p>
          <a:p>
            <a:pPr lvl="1"/>
            <a:endParaRPr lang="en-US" dirty="0"/>
          </a:p>
          <a:p>
            <a:r>
              <a:rPr lang="en-US" dirty="0"/>
              <a:t>Looking for volunteers to try </a:t>
            </a:r>
            <a:r>
              <a:rPr lang="en-US" dirty="0">
                <a:solidFill>
                  <a:srgbClr val="0070C0"/>
                </a:solidFill>
              </a:rPr>
              <a:t>SEARCH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87CDB-EA86-9F42-5722-F7C66586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E5BF-E9E0-43FC-A8AC-37B872560073}" type="datetime1">
              <a:rPr lang="en-US" smtClean="0"/>
              <a:t>3/17/2025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F9754-D378-A81F-221E-A3E2C322B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18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C63FC3-BD7C-A955-96B1-7483F3BA2B54}"/>
              </a:ext>
            </a:extLst>
          </p:cNvPr>
          <p:cNvGrpSpPr/>
          <p:nvPr/>
        </p:nvGrpSpPr>
        <p:grpSpPr>
          <a:xfrm>
            <a:off x="6293443" y="330958"/>
            <a:ext cx="5060356" cy="1625507"/>
            <a:chOff x="647272" y="5089236"/>
            <a:chExt cx="5060356" cy="162550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42CD8A-1044-73C9-8B64-FA40ABA70CC7}"/>
                </a:ext>
              </a:extLst>
            </p:cNvPr>
            <p:cNvSpPr/>
            <p:nvPr/>
          </p:nvSpPr>
          <p:spPr>
            <a:xfrm>
              <a:off x="647272" y="5089236"/>
              <a:ext cx="5060356" cy="162550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53C95DB-6E13-41B1-D7BA-97890E45D846}"/>
                </a:ext>
              </a:extLst>
            </p:cNvPr>
            <p:cNvGrpSpPr/>
            <p:nvPr/>
          </p:nvGrpSpPr>
          <p:grpSpPr>
            <a:xfrm>
              <a:off x="762140" y="5182542"/>
              <a:ext cx="4830618" cy="1386835"/>
              <a:chOff x="688249" y="5184017"/>
              <a:chExt cx="4830618" cy="138683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D2D1E5-DD6E-855F-764C-D5C293D703EB}"/>
                  </a:ext>
                </a:extLst>
              </p:cNvPr>
              <p:cNvSpPr txBox="1"/>
              <p:nvPr/>
            </p:nvSpPr>
            <p:spPr>
              <a:xfrm>
                <a:off x="688249" y="5986077"/>
                <a:ext cx="483061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hlinkClick r:id="rId3"/>
                  </a:rPr>
                  <a:t>https://search-ss.wpi.edu/</a:t>
                </a:r>
                <a:r>
                  <a:rPr lang="en-US" sz="3200" dirty="0"/>
                  <a:t> </a:t>
                </a:r>
              </a:p>
            </p:txBody>
          </p:sp>
          <p:pic>
            <p:nvPicPr>
              <p:cNvPr id="13" name="Picture 2" descr="[SEARCH]">
                <a:extLst>
                  <a:ext uri="{FF2B5EF4-FFF2-40B4-BE49-F238E27FC236}">
                    <a16:creationId xmlns:a16="http://schemas.microsoft.com/office/drawing/2014/main" id="{328E7FF4-B697-C6FA-4204-898FD012C2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5679" y="5184017"/>
                <a:ext cx="3497085" cy="874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B55490-A119-861E-DBBF-5BC0EB5368E1}"/>
              </a:ext>
            </a:extLst>
          </p:cNvPr>
          <p:cNvGrpSpPr/>
          <p:nvPr/>
        </p:nvGrpSpPr>
        <p:grpSpPr>
          <a:xfrm>
            <a:off x="8977774" y="4209071"/>
            <a:ext cx="2651688" cy="1576922"/>
            <a:chOff x="8334103" y="4213730"/>
            <a:chExt cx="2651688" cy="157692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E86A1A0-3EEF-516E-B62B-85100FFB8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72264" y="4213730"/>
              <a:ext cx="775367" cy="107358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D86950-4641-A3B1-E2E3-E6ED5CC2BA6D}"/>
                </a:ext>
              </a:extLst>
            </p:cNvPr>
            <p:cNvSpPr txBox="1"/>
            <p:nvPr/>
          </p:nvSpPr>
          <p:spPr>
            <a:xfrm>
              <a:off x="8334103" y="5328987"/>
              <a:ext cx="26516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claypool@wpi.edu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16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07E2B-5C1D-6915-6A8A-E9B045FA8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iasat (American company) - Wikipedia">
            <a:extLst>
              <a:ext uri="{FF2B5EF4-FFF2-40B4-BE49-F238E27FC236}">
                <a16:creationId xmlns:a16="http://schemas.microsoft.com/office/drawing/2014/main" id="{37E65CE6-5622-22DB-AAD1-0D4B47DF9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2" y="5810341"/>
            <a:ext cx="2104275" cy="69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3A2F5C-8021-1F60-B623-BA6E5C0F7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918" y="1538434"/>
            <a:ext cx="10826470" cy="160622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a New Slow Start Algorithm for TCP and QUIC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1E953-BB93-DB9C-C4F5-142A42550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4235" y="3497129"/>
            <a:ext cx="3614871" cy="160621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4A9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Jae Chung </a:t>
            </a:r>
          </a:p>
          <a:p>
            <a:r>
              <a:rPr lang="en-US" sz="3600" dirty="0">
                <a:solidFill>
                  <a:srgbClr val="44A9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Feng Li</a:t>
            </a:r>
          </a:p>
        </p:txBody>
      </p:sp>
      <p:pic>
        <p:nvPicPr>
          <p:cNvPr id="1026" name="Picture 2" descr="Worcester Polytechnic Institute - Wikipedia">
            <a:extLst>
              <a:ext uri="{FF2B5EF4-FFF2-40B4-BE49-F238E27FC236}">
                <a16:creationId xmlns:a16="http://schemas.microsoft.com/office/drawing/2014/main" id="{20592E80-51A3-98B8-12BD-3CCEE8E27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376" y="5833843"/>
            <a:ext cx="1873102" cy="67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1E3809BE-F418-AE8D-42AB-008F9963B39F}"/>
              </a:ext>
            </a:extLst>
          </p:cNvPr>
          <p:cNvSpPr txBox="1">
            <a:spLocks/>
          </p:cNvSpPr>
          <p:nvPr/>
        </p:nvSpPr>
        <p:spPr>
          <a:xfrm>
            <a:off x="5934283" y="3497129"/>
            <a:ext cx="4835845" cy="1331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ptos" panose="020B00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Maryam </a:t>
            </a:r>
            <a:r>
              <a:rPr lang="en-US" sz="36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Ataei</a:t>
            </a: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Kachooei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 Claypool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591A25-926B-BDD8-92A0-0C0D51E0C22E}"/>
              </a:ext>
            </a:extLst>
          </p:cNvPr>
          <p:cNvSpPr txBox="1"/>
          <p:nvPr/>
        </p:nvSpPr>
        <p:spPr>
          <a:xfrm>
            <a:off x="4934146" y="5091144"/>
            <a:ext cx="28335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IETF CCWG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Bangkok, Thailand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44574-3676-1806-F423-10FDB6C4ACF6}"/>
              </a:ext>
            </a:extLst>
          </p:cNvPr>
          <p:cNvSpPr txBox="1"/>
          <p:nvPr/>
        </p:nvSpPr>
        <p:spPr>
          <a:xfrm>
            <a:off x="2573883" y="354962"/>
            <a:ext cx="755405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Thank-you for your attention!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88E2FE-E746-1A65-2840-3CCC339D6D0A}"/>
              </a:ext>
            </a:extLst>
          </p:cNvPr>
          <p:cNvSpPr/>
          <p:nvPr/>
        </p:nvSpPr>
        <p:spPr>
          <a:xfrm>
            <a:off x="9055246" y="1491217"/>
            <a:ext cx="1198260" cy="33809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70BF8CB-FAAE-1078-8E4D-68DD197F913B}"/>
              </a:ext>
            </a:extLst>
          </p:cNvPr>
          <p:cNvSpPr/>
          <p:nvPr/>
        </p:nvSpPr>
        <p:spPr>
          <a:xfrm>
            <a:off x="10245720" y="1490721"/>
            <a:ext cx="1790834" cy="338090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D501EA-D66D-455E-A6DF-28EC63F83662}"/>
              </a:ext>
            </a:extLst>
          </p:cNvPr>
          <p:cNvSpPr/>
          <p:nvPr/>
        </p:nvSpPr>
        <p:spPr>
          <a:xfrm>
            <a:off x="7034648" y="1481619"/>
            <a:ext cx="2047884" cy="3380905"/>
          </a:xfrm>
          <a:prstGeom prst="rect">
            <a:avLst/>
          </a:prstGeom>
          <a:solidFill>
            <a:srgbClr val="FFDDDD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D6A8E85-955C-7EAE-EEDC-45DD425B0D32}"/>
              </a:ext>
            </a:extLst>
          </p:cNvPr>
          <p:cNvSpPr txBox="1">
            <a:spLocks/>
          </p:cNvSpPr>
          <p:nvPr/>
        </p:nvSpPr>
        <p:spPr>
          <a:xfrm>
            <a:off x="27017" y="1576108"/>
            <a:ext cx="6628849" cy="51453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Congestion window doubles each RTT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Packet loss             Exit slow start: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 late 					   	        (After loss)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Idea: Exit after reaching capacity and before loss</a:t>
            </a:r>
          </a:p>
          <a:p>
            <a:r>
              <a:rPr lang="en-US" sz="2400" dirty="0" err="1"/>
              <a:t>HyStart</a:t>
            </a:r>
            <a:r>
              <a:rPr lang="en-US" sz="2400" dirty="0"/>
              <a:t> (Linux default)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/>
              <a:t>HyStart</a:t>
            </a:r>
            <a:r>
              <a:rPr lang="en-US" sz="2400" dirty="0"/>
              <a:t> over wireless                     </a:t>
            </a:r>
            <a:r>
              <a:rPr lang="en-US" sz="2400" b="1" dirty="0">
                <a:solidFill>
                  <a:srgbClr val="C00000"/>
                </a:solidFill>
              </a:rPr>
              <a:t>Too early 				                  (Before capacity) </a:t>
            </a:r>
          </a:p>
        </p:txBody>
      </p:sp>
      <p:sp>
        <p:nvSpPr>
          <p:cNvPr id="13" name="Arrow: Right 62">
            <a:extLst>
              <a:ext uri="{FF2B5EF4-FFF2-40B4-BE49-F238E27FC236}">
                <a16:creationId xmlns:a16="http://schemas.microsoft.com/office/drawing/2014/main" id="{CE566244-3D94-47D0-313D-ABE177625949}"/>
              </a:ext>
            </a:extLst>
          </p:cNvPr>
          <p:cNvSpPr/>
          <p:nvPr/>
        </p:nvSpPr>
        <p:spPr>
          <a:xfrm>
            <a:off x="1988228" y="2548664"/>
            <a:ext cx="414780" cy="307113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1E30BD-12D3-5B58-9A20-2137E25B3A65}"/>
              </a:ext>
            </a:extLst>
          </p:cNvPr>
          <p:cNvCxnSpPr>
            <a:cxnSpLocks/>
          </p:cNvCxnSpPr>
          <p:nvPr/>
        </p:nvCxnSpPr>
        <p:spPr>
          <a:xfrm flipV="1">
            <a:off x="7016533" y="1240447"/>
            <a:ext cx="0" cy="36136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0BD28B-FCB5-9E98-C858-B67A523C1F72}"/>
              </a:ext>
            </a:extLst>
          </p:cNvPr>
          <p:cNvCxnSpPr>
            <a:cxnSpLocks/>
          </p:cNvCxnSpPr>
          <p:nvPr/>
        </p:nvCxnSpPr>
        <p:spPr>
          <a:xfrm>
            <a:off x="7016533" y="4871626"/>
            <a:ext cx="50488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618CF04-1090-5969-9C89-47A769B8D168}"/>
              </a:ext>
            </a:extLst>
          </p:cNvPr>
          <p:cNvSpPr txBox="1"/>
          <p:nvPr/>
        </p:nvSpPr>
        <p:spPr>
          <a:xfrm rot="16200000">
            <a:off x="5313369" y="2776924"/>
            <a:ext cx="291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Congestion Window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01F5EA-5EB0-51E3-A9AC-98908BE3A231}"/>
              </a:ext>
            </a:extLst>
          </p:cNvPr>
          <p:cNvSpPr txBox="1"/>
          <p:nvPr/>
        </p:nvSpPr>
        <p:spPr>
          <a:xfrm>
            <a:off x="9073761" y="4833589"/>
            <a:ext cx="101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Time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D861D5-57CE-F4B0-4E22-3CDCFBB0F49B}"/>
              </a:ext>
            </a:extLst>
          </p:cNvPr>
          <p:cNvSpPr/>
          <p:nvPr/>
        </p:nvSpPr>
        <p:spPr>
          <a:xfrm>
            <a:off x="10184015" y="1576108"/>
            <a:ext cx="134912" cy="1527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69BC61-A1E9-6BDF-C6E6-2452C152F240}"/>
              </a:ext>
            </a:extLst>
          </p:cNvPr>
          <p:cNvSpPr/>
          <p:nvPr/>
        </p:nvSpPr>
        <p:spPr>
          <a:xfrm>
            <a:off x="9437681" y="3180390"/>
            <a:ext cx="134912" cy="13887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CC3491F-57D6-CA1F-BA9A-B42267E46873}"/>
              </a:ext>
            </a:extLst>
          </p:cNvPr>
          <p:cNvSpPr/>
          <p:nvPr/>
        </p:nvSpPr>
        <p:spPr>
          <a:xfrm>
            <a:off x="8690352" y="3899670"/>
            <a:ext cx="134912" cy="13887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538E710-2189-8DFD-7970-7DB9044944F9}"/>
              </a:ext>
            </a:extLst>
          </p:cNvPr>
          <p:cNvSpPr/>
          <p:nvPr/>
        </p:nvSpPr>
        <p:spPr>
          <a:xfrm>
            <a:off x="7087925" y="4635580"/>
            <a:ext cx="134912" cy="13887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7FE57C8-6AC0-30FF-18D4-A0CE8FF36F46}"/>
              </a:ext>
            </a:extLst>
          </p:cNvPr>
          <p:cNvCxnSpPr>
            <a:cxnSpLocks/>
            <a:stCxn id="48" idx="6"/>
            <a:endCxn id="24" idx="3"/>
          </p:cNvCxnSpPr>
          <p:nvPr/>
        </p:nvCxnSpPr>
        <p:spPr>
          <a:xfrm flipV="1">
            <a:off x="8132965" y="4018205"/>
            <a:ext cx="577144" cy="38432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800AC62-57C1-7B57-2726-BA24CCBA6718}"/>
              </a:ext>
            </a:extLst>
          </p:cNvPr>
          <p:cNvCxnSpPr>
            <a:cxnSpLocks/>
            <a:stCxn id="25" idx="6"/>
            <a:endCxn id="48" idx="3"/>
          </p:cNvCxnSpPr>
          <p:nvPr/>
        </p:nvCxnSpPr>
        <p:spPr>
          <a:xfrm flipV="1">
            <a:off x="7222837" y="4451625"/>
            <a:ext cx="794973" cy="25339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8356ACD-F75C-1315-F940-5A845F7DF9F5}"/>
              </a:ext>
            </a:extLst>
          </p:cNvPr>
          <p:cNvCxnSpPr>
            <a:cxnSpLocks/>
            <a:stCxn id="24" idx="7"/>
            <a:endCxn id="23" idx="3"/>
          </p:cNvCxnSpPr>
          <p:nvPr/>
        </p:nvCxnSpPr>
        <p:spPr>
          <a:xfrm flipV="1">
            <a:off x="8805507" y="3298925"/>
            <a:ext cx="651931" cy="62108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9135460-DB67-F943-9A68-ABBA5FB7A87A}"/>
              </a:ext>
            </a:extLst>
          </p:cNvPr>
          <p:cNvCxnSpPr>
            <a:cxnSpLocks/>
          </p:cNvCxnSpPr>
          <p:nvPr/>
        </p:nvCxnSpPr>
        <p:spPr>
          <a:xfrm>
            <a:off x="10184015" y="1182579"/>
            <a:ext cx="19757" cy="257733"/>
          </a:xfrm>
          <a:prstGeom prst="straightConnector1">
            <a:avLst/>
          </a:prstGeom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7E7ACBE-1B9F-5E53-213B-6366F9732492}"/>
              </a:ext>
            </a:extLst>
          </p:cNvPr>
          <p:cNvSpPr txBox="1"/>
          <p:nvPr/>
        </p:nvSpPr>
        <p:spPr>
          <a:xfrm>
            <a:off x="9550258" y="603537"/>
            <a:ext cx="1231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Packet loss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BBD274E-0BC3-A68E-DA1D-D75BC3BB0E05}"/>
              </a:ext>
            </a:extLst>
          </p:cNvPr>
          <p:cNvSpPr/>
          <p:nvPr/>
        </p:nvSpPr>
        <p:spPr>
          <a:xfrm>
            <a:off x="7998053" y="4333090"/>
            <a:ext cx="134912" cy="13887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C9A76F4-C5AB-26D2-CA4C-A559655B33D6}"/>
              </a:ext>
            </a:extLst>
          </p:cNvPr>
          <p:cNvSpPr txBox="1"/>
          <p:nvPr/>
        </p:nvSpPr>
        <p:spPr>
          <a:xfrm>
            <a:off x="7952402" y="952068"/>
            <a:ext cx="1853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Slow Start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88A9549-212F-6DE0-8590-8445EF037E71}"/>
              </a:ext>
            </a:extLst>
          </p:cNvPr>
          <p:cNvSpPr txBox="1"/>
          <p:nvPr/>
        </p:nvSpPr>
        <p:spPr>
          <a:xfrm>
            <a:off x="10526870" y="793355"/>
            <a:ext cx="1446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Congestion Avoidance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E731F391-3AD0-DBF8-ED42-DB64C3CC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1A49-E777-45AB-996D-A830E7ADF40D}" type="slidenum">
              <a:rPr lang="en-IN" sz="1600" smtClean="0"/>
              <a:t>2</a:t>
            </a:fld>
            <a:endParaRPr lang="en-IN" sz="16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CDC1946-B3E3-5C06-A4E4-8D9CE4A89488}"/>
              </a:ext>
            </a:extLst>
          </p:cNvPr>
          <p:cNvSpPr txBox="1"/>
          <p:nvPr/>
        </p:nvSpPr>
        <p:spPr>
          <a:xfrm>
            <a:off x="1439021" y="622588"/>
            <a:ext cx="4386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TCP Slow Start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A2C3E16-0B1C-D024-A3D7-420F1D880D68}"/>
              </a:ext>
            </a:extLst>
          </p:cNvPr>
          <p:cNvSpPr/>
          <p:nvPr/>
        </p:nvSpPr>
        <p:spPr>
          <a:xfrm>
            <a:off x="10199672" y="3937879"/>
            <a:ext cx="134912" cy="1527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DF8C5A-8A1E-E289-1CC2-A0CDE2296DEE}"/>
              </a:ext>
            </a:extLst>
          </p:cNvPr>
          <p:cNvSpPr/>
          <p:nvPr/>
        </p:nvSpPr>
        <p:spPr>
          <a:xfrm>
            <a:off x="10757189" y="3899905"/>
            <a:ext cx="134912" cy="1527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D2C696-707E-EA47-DFFF-4184780EEFC9}"/>
              </a:ext>
            </a:extLst>
          </p:cNvPr>
          <p:cNvSpPr/>
          <p:nvPr/>
        </p:nvSpPr>
        <p:spPr>
          <a:xfrm>
            <a:off x="11264694" y="3834735"/>
            <a:ext cx="134912" cy="1527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9F0F7B-8EE8-24AA-9425-951BDE250EF1}"/>
              </a:ext>
            </a:extLst>
          </p:cNvPr>
          <p:cNvSpPr/>
          <p:nvPr/>
        </p:nvSpPr>
        <p:spPr>
          <a:xfrm>
            <a:off x="11814344" y="3692332"/>
            <a:ext cx="134912" cy="1527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3348608-3B0A-229D-5A85-028B0148BCCB}"/>
              </a:ext>
            </a:extLst>
          </p:cNvPr>
          <p:cNvCxnSpPr>
            <a:cxnSpLocks/>
            <a:stCxn id="23" idx="0"/>
            <a:endCxn id="22" idx="3"/>
          </p:cNvCxnSpPr>
          <p:nvPr/>
        </p:nvCxnSpPr>
        <p:spPr>
          <a:xfrm flipV="1">
            <a:off x="9505137" y="1706496"/>
            <a:ext cx="698635" cy="147389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BBDBFD-48DD-D6DD-2251-B0F329E7640F}"/>
              </a:ext>
            </a:extLst>
          </p:cNvPr>
          <p:cNvCxnSpPr>
            <a:cxnSpLocks/>
            <a:stCxn id="9" idx="0"/>
            <a:endCxn id="22" idx="4"/>
          </p:cNvCxnSpPr>
          <p:nvPr/>
        </p:nvCxnSpPr>
        <p:spPr>
          <a:xfrm flipH="1" flipV="1">
            <a:off x="10251471" y="1728867"/>
            <a:ext cx="15657" cy="220901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FF39FE-5A61-07EA-3445-E863BD5D59ED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V="1">
            <a:off x="10334584" y="3976285"/>
            <a:ext cx="422605" cy="3797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D50E634-42EA-AA8D-FA5C-59CF96C03711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 flipV="1">
            <a:off x="10892101" y="3911115"/>
            <a:ext cx="372593" cy="6517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67F2BC8-098C-293E-342E-3F9744FDBEB6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11399606" y="3768712"/>
            <a:ext cx="414738" cy="14240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ECB3374-86AC-0B8B-D05E-83578B86AAFC}"/>
              </a:ext>
            </a:extLst>
          </p:cNvPr>
          <p:cNvCxnSpPr>
            <a:cxnSpLocks/>
          </p:cNvCxnSpPr>
          <p:nvPr/>
        </p:nvCxnSpPr>
        <p:spPr>
          <a:xfrm>
            <a:off x="7031047" y="3672769"/>
            <a:ext cx="4942141" cy="0"/>
          </a:xfrm>
          <a:prstGeom prst="line">
            <a:avLst/>
          </a:prstGeom>
          <a:ln w="381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02E2091D-3D34-7D22-52DA-740850D98A74}"/>
              </a:ext>
            </a:extLst>
          </p:cNvPr>
          <p:cNvSpPr txBox="1"/>
          <p:nvPr/>
        </p:nvSpPr>
        <p:spPr>
          <a:xfrm>
            <a:off x="11165315" y="3242792"/>
            <a:ext cx="109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Capacity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52A0852-8A7C-DCCD-5951-8A474F0B7E0A}"/>
              </a:ext>
            </a:extLst>
          </p:cNvPr>
          <p:cNvSpPr txBox="1"/>
          <p:nvPr/>
        </p:nvSpPr>
        <p:spPr>
          <a:xfrm>
            <a:off x="157654" y="5292158"/>
            <a:ext cx="7959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	Goal</a:t>
            </a:r>
            <a:r>
              <a:rPr lang="en-US" sz="2400" dirty="0"/>
              <a:t>: 			</a:t>
            </a:r>
            <a:r>
              <a:rPr lang="en-US" sz="2400" b="1" dirty="0">
                <a:solidFill>
                  <a:srgbClr val="1C7516"/>
                </a:solidFill>
              </a:rPr>
              <a:t>At chokepoint: 						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after capacity, before loss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Arrow: Right 62">
            <a:extLst>
              <a:ext uri="{FF2B5EF4-FFF2-40B4-BE49-F238E27FC236}">
                <a16:creationId xmlns:a16="http://schemas.microsoft.com/office/drawing/2014/main" id="{7E5C2DBC-67CB-71A9-CFE4-3AC1FC05094B}"/>
              </a:ext>
            </a:extLst>
          </p:cNvPr>
          <p:cNvSpPr/>
          <p:nvPr/>
        </p:nvSpPr>
        <p:spPr>
          <a:xfrm>
            <a:off x="3562834" y="4231223"/>
            <a:ext cx="414780" cy="30711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8C9B4697-EAF8-1011-0312-C3DCB16A771F}"/>
              </a:ext>
            </a:extLst>
          </p:cNvPr>
          <p:cNvSpPr/>
          <p:nvPr/>
        </p:nvSpPr>
        <p:spPr>
          <a:xfrm>
            <a:off x="8532714" y="4284255"/>
            <a:ext cx="134912" cy="1527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1EAD831-2294-753A-87F4-3DFE2CB63131}"/>
              </a:ext>
            </a:extLst>
          </p:cNvPr>
          <p:cNvSpPr/>
          <p:nvPr/>
        </p:nvSpPr>
        <p:spPr>
          <a:xfrm>
            <a:off x="9090231" y="4246281"/>
            <a:ext cx="134912" cy="1527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359C00C3-33D3-15AA-D095-F69AB0AA65B2}"/>
              </a:ext>
            </a:extLst>
          </p:cNvPr>
          <p:cNvSpPr/>
          <p:nvPr/>
        </p:nvSpPr>
        <p:spPr>
          <a:xfrm>
            <a:off x="9597736" y="4181111"/>
            <a:ext cx="134912" cy="1527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C278A52F-3375-B21A-7BE8-0BA177F13F9B}"/>
              </a:ext>
            </a:extLst>
          </p:cNvPr>
          <p:cNvSpPr/>
          <p:nvPr/>
        </p:nvSpPr>
        <p:spPr>
          <a:xfrm>
            <a:off x="10147386" y="4078464"/>
            <a:ext cx="134912" cy="1527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0B58C42-9D16-A310-9472-CEEE0871E12E}"/>
              </a:ext>
            </a:extLst>
          </p:cNvPr>
          <p:cNvCxnSpPr>
            <a:cxnSpLocks/>
            <a:stCxn id="111" idx="6"/>
            <a:endCxn id="112" idx="2"/>
          </p:cNvCxnSpPr>
          <p:nvPr/>
        </p:nvCxnSpPr>
        <p:spPr>
          <a:xfrm flipV="1">
            <a:off x="8667626" y="4322661"/>
            <a:ext cx="422605" cy="3797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CA13777-65FF-7DC3-4ABB-91EF2D93CA2B}"/>
              </a:ext>
            </a:extLst>
          </p:cNvPr>
          <p:cNvCxnSpPr>
            <a:cxnSpLocks/>
            <a:stCxn id="112" idx="6"/>
            <a:endCxn id="113" idx="2"/>
          </p:cNvCxnSpPr>
          <p:nvPr/>
        </p:nvCxnSpPr>
        <p:spPr>
          <a:xfrm flipV="1">
            <a:off x="9225143" y="4257491"/>
            <a:ext cx="372593" cy="6517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5EA2E84-2844-17EC-4222-E452DA473B8A}"/>
              </a:ext>
            </a:extLst>
          </p:cNvPr>
          <p:cNvCxnSpPr>
            <a:cxnSpLocks/>
            <a:stCxn id="113" idx="6"/>
            <a:endCxn id="114" idx="2"/>
          </p:cNvCxnSpPr>
          <p:nvPr/>
        </p:nvCxnSpPr>
        <p:spPr>
          <a:xfrm flipV="1">
            <a:off x="9732648" y="4154844"/>
            <a:ext cx="414738" cy="10264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3D7FCFC1-9A21-9558-9C70-B2C97535C7AE}"/>
              </a:ext>
            </a:extLst>
          </p:cNvPr>
          <p:cNvCxnSpPr>
            <a:cxnSpLocks/>
          </p:cNvCxnSpPr>
          <p:nvPr/>
        </p:nvCxnSpPr>
        <p:spPr>
          <a:xfrm flipV="1">
            <a:off x="8117284" y="4383540"/>
            <a:ext cx="422605" cy="3797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>
            <a:extLst>
              <a:ext uri="{FF2B5EF4-FFF2-40B4-BE49-F238E27FC236}">
                <a16:creationId xmlns:a16="http://schemas.microsoft.com/office/drawing/2014/main" id="{51E7F256-18E7-AFBA-4E0A-78D6A5F925CE}"/>
              </a:ext>
            </a:extLst>
          </p:cNvPr>
          <p:cNvSpPr/>
          <p:nvPr/>
        </p:nvSpPr>
        <p:spPr>
          <a:xfrm>
            <a:off x="10688723" y="3938213"/>
            <a:ext cx="134912" cy="1527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04691AD-3057-F1CD-8CC4-47C9392CA09E}"/>
              </a:ext>
            </a:extLst>
          </p:cNvPr>
          <p:cNvCxnSpPr>
            <a:cxnSpLocks/>
            <a:endCxn id="120" idx="2"/>
          </p:cNvCxnSpPr>
          <p:nvPr/>
        </p:nvCxnSpPr>
        <p:spPr>
          <a:xfrm flipV="1">
            <a:off x="10273985" y="4014593"/>
            <a:ext cx="414738" cy="10264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116E8E4A-B40B-C90B-B849-47B8F830D9F0}"/>
              </a:ext>
            </a:extLst>
          </p:cNvPr>
          <p:cNvSpPr/>
          <p:nvPr/>
        </p:nvSpPr>
        <p:spPr>
          <a:xfrm>
            <a:off x="10118594" y="3087754"/>
            <a:ext cx="134912" cy="1527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113473CC-D52F-E671-A526-8505A619C958}"/>
              </a:ext>
            </a:extLst>
          </p:cNvPr>
          <p:cNvSpPr/>
          <p:nvPr/>
        </p:nvSpPr>
        <p:spPr>
          <a:xfrm>
            <a:off x="10676111" y="3007757"/>
            <a:ext cx="134912" cy="1527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618C4DE6-1B93-6E8A-5414-C185056449BA}"/>
              </a:ext>
            </a:extLst>
          </p:cNvPr>
          <p:cNvSpPr/>
          <p:nvPr/>
        </p:nvSpPr>
        <p:spPr>
          <a:xfrm>
            <a:off x="11183616" y="2942587"/>
            <a:ext cx="134912" cy="1527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C9B3302F-058B-4DE9-D431-FF7974FC87FE}"/>
              </a:ext>
            </a:extLst>
          </p:cNvPr>
          <p:cNvSpPr/>
          <p:nvPr/>
        </p:nvSpPr>
        <p:spPr>
          <a:xfrm>
            <a:off x="11733266" y="2827078"/>
            <a:ext cx="134912" cy="1527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85BCEFD-A6CD-E1ED-DD5B-FE73374D4808}"/>
              </a:ext>
            </a:extLst>
          </p:cNvPr>
          <p:cNvCxnSpPr>
            <a:cxnSpLocks/>
            <a:endCxn id="123" idx="2"/>
          </p:cNvCxnSpPr>
          <p:nvPr/>
        </p:nvCxnSpPr>
        <p:spPr>
          <a:xfrm flipV="1">
            <a:off x="10199672" y="3084137"/>
            <a:ext cx="476439" cy="7999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0948907-C71D-23AE-DAAD-B5218CD05504}"/>
              </a:ext>
            </a:extLst>
          </p:cNvPr>
          <p:cNvCxnSpPr>
            <a:cxnSpLocks/>
            <a:endCxn id="124" idx="2"/>
          </p:cNvCxnSpPr>
          <p:nvPr/>
        </p:nvCxnSpPr>
        <p:spPr>
          <a:xfrm flipV="1">
            <a:off x="10757724" y="3018967"/>
            <a:ext cx="425892" cy="5034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6722DD4-AB84-1287-AA90-E7DA2C1135DF}"/>
              </a:ext>
            </a:extLst>
          </p:cNvPr>
          <p:cNvCxnSpPr>
            <a:cxnSpLocks/>
            <a:stCxn id="124" idx="6"/>
            <a:endCxn id="125" idx="2"/>
          </p:cNvCxnSpPr>
          <p:nvPr/>
        </p:nvCxnSpPr>
        <p:spPr>
          <a:xfrm flipV="1">
            <a:off x="11318528" y="2903458"/>
            <a:ext cx="414738" cy="11550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EA0A090-CBC6-482E-98F8-CD6BCC1F7732}"/>
              </a:ext>
            </a:extLst>
          </p:cNvPr>
          <p:cNvCxnSpPr>
            <a:cxnSpLocks/>
            <a:stCxn id="23" idx="6"/>
          </p:cNvCxnSpPr>
          <p:nvPr/>
        </p:nvCxnSpPr>
        <p:spPr>
          <a:xfrm flipV="1">
            <a:off x="9572593" y="3180390"/>
            <a:ext cx="519339" cy="6943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: Right 62">
            <a:extLst>
              <a:ext uri="{FF2B5EF4-FFF2-40B4-BE49-F238E27FC236}">
                <a16:creationId xmlns:a16="http://schemas.microsoft.com/office/drawing/2014/main" id="{90CE6169-D59A-EA14-F2EB-34439B31A379}"/>
              </a:ext>
            </a:extLst>
          </p:cNvPr>
          <p:cNvSpPr/>
          <p:nvPr/>
        </p:nvSpPr>
        <p:spPr>
          <a:xfrm>
            <a:off x="3562834" y="5400543"/>
            <a:ext cx="414780" cy="30711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3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"/>
                            </p:stCondLst>
                            <p:childTnLst>
                              <p:par>
                                <p:cTn id="2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EE85D"/>
                                      </p:to>
                                    </p:animClr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EE85D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500"/>
                            </p:stCondLst>
                            <p:childTnLst>
                              <p:par>
                                <p:cTn id="2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000"/>
                            </p:stCondLst>
                            <p:childTnLst>
                              <p:par>
                                <p:cTn id="2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5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53" grpId="0" animBg="1"/>
      <p:bldP spid="53" grpId="1" animBg="1"/>
      <p:bldP spid="53" grpId="2" animBg="1"/>
      <p:bldP spid="52" grpId="0" animBg="1"/>
      <p:bldP spid="52" grpId="1" animBg="1"/>
      <p:bldP spid="13" grpId="0" animBg="1"/>
      <p:bldP spid="20" grpId="0"/>
      <p:bldP spid="21" grpId="0"/>
      <p:bldP spid="22" grpId="0" animBg="1"/>
      <p:bldP spid="22" grpId="1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45" grpId="0"/>
      <p:bldP spid="45" grpId="1"/>
      <p:bldP spid="48" grpId="0" animBg="1"/>
      <p:bldP spid="54" grpId="0"/>
      <p:bldP spid="54" grpId="1"/>
      <p:bldP spid="55" grpId="0"/>
      <p:bldP spid="55" grpId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91" grpId="0"/>
      <p:bldP spid="110" grpId="0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20" grpId="0" animBg="1"/>
      <p:bldP spid="120" grpId="1" animBg="1"/>
      <p:bldP spid="122" grpId="0" animBg="1"/>
      <p:bldP spid="123" grpId="0" animBg="1"/>
      <p:bldP spid="124" grpId="0" animBg="1"/>
      <p:bldP spid="125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8464F-14DA-BF62-470A-9B11E5DB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6FE40-AD86-6116-DAD2-F2AD1ED2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515600" cy="455323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hlinkClick r:id="rId2"/>
              </a:rPr>
              <a:t>Improving TCP Slow Start Performance in Wireless Networks with SEARCH</a:t>
            </a:r>
            <a:endParaRPr lang="en-US" sz="2800" dirty="0"/>
          </a:p>
          <a:p>
            <a:pPr lvl="1"/>
            <a:r>
              <a:rPr lang="en-US" sz="2400" i="1" dirty="0"/>
              <a:t>IEEE World of Wireless, Mobile and Multimedia Networks (</a:t>
            </a:r>
            <a:r>
              <a:rPr lang="en-US" sz="2400" i="1" dirty="0" err="1"/>
              <a:t>WoWMoM</a:t>
            </a:r>
            <a:r>
              <a:rPr lang="en-US" sz="2400" i="1" dirty="0"/>
              <a:t>)</a:t>
            </a:r>
          </a:p>
          <a:p>
            <a:pPr lvl="1"/>
            <a:r>
              <a:rPr lang="en-US" sz="2400" dirty="0"/>
              <a:t>Perth, Australia, June 2024</a:t>
            </a:r>
          </a:p>
          <a:p>
            <a:r>
              <a:rPr lang="en-US" sz="2800" dirty="0">
                <a:hlinkClick r:id="rId3"/>
              </a:rPr>
              <a:t>Improving QUIC Slow Start Behavior in Wireless Networks with SEARCH</a:t>
            </a:r>
            <a:endParaRPr lang="en-US" sz="2800" dirty="0"/>
          </a:p>
          <a:p>
            <a:pPr lvl="1"/>
            <a:r>
              <a:rPr lang="en-US" sz="2400" i="1" dirty="0"/>
              <a:t>IEEE Local and Metropolitan Area Networks (LANMAN)</a:t>
            </a:r>
          </a:p>
          <a:p>
            <a:pPr lvl="1"/>
            <a:r>
              <a:rPr lang="en-US" sz="2400" dirty="0"/>
              <a:t>Boston, Massachusetts, USA, July 2024</a:t>
            </a:r>
          </a:p>
          <a:p>
            <a:r>
              <a:rPr lang="en-US" sz="2800" dirty="0">
                <a:hlinkClick r:id="rId4"/>
              </a:rPr>
              <a:t>Implementation of the SEARCH Slow Start Algorithm in the Linux Kernel</a:t>
            </a:r>
            <a:endParaRPr lang="en-US" sz="2800" dirty="0"/>
          </a:p>
          <a:p>
            <a:pPr lvl="1"/>
            <a:r>
              <a:rPr lang="en-US" sz="2400" i="1" dirty="0"/>
              <a:t>0x18 </a:t>
            </a:r>
            <a:r>
              <a:rPr lang="en-US" sz="2400" i="1" dirty="0" err="1"/>
              <a:t>NetDev</a:t>
            </a:r>
            <a:r>
              <a:rPr lang="en-US" sz="2400" i="1" dirty="0"/>
              <a:t> Conference</a:t>
            </a:r>
          </a:p>
          <a:p>
            <a:pPr lvl="1"/>
            <a:r>
              <a:rPr lang="en-US" sz="2400" dirty="0"/>
              <a:t>Santa Clara, California, USA, July 2024</a:t>
            </a:r>
          </a:p>
          <a:p>
            <a:r>
              <a:rPr lang="en-US" sz="2800" dirty="0">
                <a:hlinkClick r:id="rId5"/>
              </a:rPr>
              <a:t>Reducing Per-flow Memory Use in TCP SEARCH</a:t>
            </a:r>
            <a:endParaRPr lang="en-US" sz="2800" dirty="0"/>
          </a:p>
          <a:p>
            <a:pPr lvl="1"/>
            <a:r>
              <a:rPr lang="en-US" sz="2400" i="1" dirty="0"/>
              <a:t>IEEE World of Wireless, Mobile and Multimedia Networks (</a:t>
            </a:r>
            <a:r>
              <a:rPr lang="en-US" sz="2400" i="1" dirty="0" err="1"/>
              <a:t>WoWMoM</a:t>
            </a:r>
            <a:r>
              <a:rPr lang="en-US" sz="2400" i="1" dirty="0"/>
              <a:t>)</a:t>
            </a:r>
          </a:p>
          <a:p>
            <a:pPr lvl="1"/>
            <a:r>
              <a:rPr lang="en-US" sz="2400" dirty="0"/>
              <a:t>Fort Worth, TX, USA, May 2025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2F5FF-ABDA-3F9A-B452-35378895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E5BF-E9E0-43FC-A8AC-37B872560073}" type="datetime1">
              <a:rPr lang="en-US" smtClean="0"/>
              <a:t>3/17/2025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BDD87-2C41-EC6B-1137-2F29F0D9C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88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B6056-A86F-C047-72F9-544F8805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891" y="713824"/>
            <a:ext cx="8247032" cy="768003"/>
          </a:xfrm>
        </p:spPr>
        <p:txBody>
          <a:bodyPr>
            <a:normAutofit/>
          </a:bodyPr>
          <a:lstStyle/>
          <a:p>
            <a:r>
              <a:rPr lang="en-GB" sz="3200" dirty="0"/>
              <a:t>TCP Congestion Control Test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0CDB1-B830-4F31-E43F-018F151D9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017" y="1805650"/>
            <a:ext cx="10515600" cy="443310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b="1" dirty="0"/>
              <a:t>ss_extract.py</a:t>
            </a:r>
            <a:r>
              <a:rPr lang="en-GB" dirty="0"/>
              <a:t> - Extracts Relevant Code</a:t>
            </a:r>
            <a:endParaRPr lang="en-US" dirty="0"/>
          </a:p>
          <a:p>
            <a:pPr marL="800100" lvl="1" indent="-342900">
              <a:lnSpc>
                <a:spcPct val="150000"/>
              </a:lnSpc>
            </a:pPr>
            <a:r>
              <a:rPr lang="en-GB" b="1" dirty="0">
                <a:ea typeface="+mn-lt"/>
                <a:cs typeface="+mn-lt"/>
              </a:rPr>
              <a:t>Usage: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>
                <a:latin typeface="Consolas"/>
              </a:rPr>
              <a:t>ss_extract.py -f </a:t>
            </a:r>
            <a:r>
              <a:rPr lang="en-GB" dirty="0" err="1">
                <a:latin typeface="Consolas"/>
              </a:rPr>
              <a:t>original_file.c</a:t>
            </a:r>
            <a:r>
              <a:rPr lang="en-GB" dirty="0">
                <a:latin typeface="Consolas"/>
              </a:rPr>
              <a:t> -k keyword</a:t>
            </a:r>
            <a:endParaRPr lang="en-GB" dirty="0">
              <a:latin typeface="Aptos"/>
            </a:endParaRPr>
          </a:p>
          <a:p>
            <a:pPr marL="800100" lvl="1" indent="-342900">
              <a:lnSpc>
                <a:spcPct val="150000"/>
              </a:lnSpc>
            </a:pPr>
            <a:r>
              <a:rPr lang="en-GB" b="1" dirty="0">
                <a:latin typeface="Aptos"/>
              </a:rPr>
              <a:t>Functionality</a:t>
            </a:r>
            <a:r>
              <a:rPr lang="en-GB" sz="2400" b="1" dirty="0">
                <a:ea typeface="+mn-lt"/>
                <a:cs typeface="+mn-lt"/>
              </a:rPr>
              <a:t>:</a:t>
            </a:r>
            <a:endParaRPr lang="en-GB" sz="2400" dirty="0"/>
          </a:p>
          <a:p>
            <a:pPr lvl="2">
              <a:lnSpc>
                <a:spcPct val="150000"/>
              </a:lnSpc>
            </a:pPr>
            <a:r>
              <a:rPr lang="en-GB" dirty="0">
                <a:ea typeface="+mn-lt"/>
                <a:cs typeface="+mn-lt"/>
              </a:rPr>
              <a:t>Extracts slow start-related code using </a:t>
            </a:r>
            <a:r>
              <a:rPr lang="en-GB" dirty="0" err="1">
                <a:ea typeface="+mn-lt"/>
                <a:cs typeface="+mn-lt"/>
              </a:rPr>
              <a:t>labeled</a:t>
            </a:r>
            <a:r>
              <a:rPr lang="en-GB" dirty="0">
                <a:ea typeface="+mn-lt"/>
                <a:cs typeface="+mn-lt"/>
              </a:rPr>
              <a:t> sections (</a:t>
            </a:r>
            <a:r>
              <a:rPr lang="en-GB" dirty="0" err="1">
                <a:latin typeface="Consolas"/>
              </a:rPr>
              <a:t>keyword_begin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latin typeface="Consolas"/>
              </a:rPr>
              <a:t>keyword_end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latin typeface="Consolas"/>
              </a:rPr>
              <a:t>keyword_defs.begin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latin typeface="Consolas"/>
              </a:rPr>
              <a:t>keyword_defs.end</a:t>
            </a:r>
            <a:r>
              <a:rPr lang="en-GB" dirty="0">
                <a:ea typeface="+mn-lt"/>
                <a:cs typeface="+mn-lt"/>
              </a:rPr>
              <a:t>).</a:t>
            </a:r>
            <a:endParaRPr lang="en-GB" dirty="0"/>
          </a:p>
          <a:p>
            <a:pPr lvl="2">
              <a:lnSpc>
                <a:spcPct val="150000"/>
              </a:lnSpc>
            </a:pPr>
            <a:r>
              <a:rPr lang="en-GB" dirty="0">
                <a:ea typeface="+mn-lt"/>
                <a:cs typeface="+mn-lt"/>
              </a:rPr>
              <a:t>Generates three key files in </a:t>
            </a:r>
            <a:r>
              <a:rPr lang="en-GB" dirty="0" err="1">
                <a:latin typeface="Consolas"/>
              </a:rPr>
              <a:t>test_dir</a:t>
            </a:r>
            <a:r>
              <a:rPr lang="en-GB" dirty="0">
                <a:ea typeface="+mn-lt"/>
                <a:cs typeface="+mn-lt"/>
              </a:rPr>
              <a:t>:</a:t>
            </a:r>
            <a:endParaRPr lang="en-GB" dirty="0"/>
          </a:p>
          <a:p>
            <a:pPr lvl="3">
              <a:lnSpc>
                <a:spcPct val="150000"/>
              </a:lnSpc>
              <a:buAutoNum type="arabicPeriod"/>
            </a:pPr>
            <a:r>
              <a:rPr lang="en-GB" dirty="0" err="1">
                <a:latin typeface="Consolas"/>
              </a:rPr>
              <a:t>keyword_modules.c</a:t>
            </a:r>
            <a:endParaRPr lang="en-GB" dirty="0"/>
          </a:p>
          <a:p>
            <a:pPr lvl="3">
              <a:lnSpc>
                <a:spcPct val="150000"/>
              </a:lnSpc>
              <a:buAutoNum type="arabicPeriod"/>
            </a:pPr>
            <a:r>
              <a:rPr lang="en-GB" dirty="0" err="1">
                <a:latin typeface="Consolas"/>
              </a:rPr>
              <a:t>keyword_defs.h</a:t>
            </a:r>
            <a:endParaRPr lang="en-GB" dirty="0"/>
          </a:p>
          <a:p>
            <a:pPr lvl="3">
              <a:lnSpc>
                <a:spcPct val="150000"/>
              </a:lnSpc>
            </a:pPr>
            <a:r>
              <a:rPr lang="en-GB" dirty="0" err="1">
                <a:latin typeface="Consolas"/>
              </a:rPr>
              <a:t>tcp.h</a:t>
            </a:r>
            <a:r>
              <a:rPr lang="en-GB" dirty="0">
                <a:ea typeface="+mn-lt"/>
                <a:cs typeface="+mn-lt"/>
              </a:rPr>
              <a:t> (based on extracted modules)</a:t>
            </a:r>
            <a:endParaRPr lang="en-GB" dirty="0"/>
          </a:p>
          <a:p>
            <a:pPr>
              <a:lnSpc>
                <a:spcPct val="150000"/>
              </a:lnSpc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350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A7B99-618A-4B16-6F9B-42B5E6F03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5A30-22A2-ECD6-4696-718F40BC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122" y="655950"/>
            <a:ext cx="7436804" cy="768003"/>
          </a:xfrm>
        </p:spPr>
        <p:txBody>
          <a:bodyPr>
            <a:normAutofit/>
          </a:bodyPr>
          <a:lstStyle/>
          <a:p>
            <a:r>
              <a:rPr lang="en-GB" sz="3200" dirty="0"/>
              <a:t>TCP Congestion Control Test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C0D09-0E1F-D958-721B-10B73BD76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517" y="1643605"/>
            <a:ext cx="10515600" cy="502587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GB" sz="2600" b="1" dirty="0"/>
              <a:t>2.  ss_setup.py</a:t>
            </a:r>
            <a:r>
              <a:rPr lang="en-GB" sz="2600" dirty="0"/>
              <a:t> - Sets Up Testing Environment</a:t>
            </a:r>
            <a:endParaRPr lang="en-US" sz="2600" dirty="0"/>
          </a:p>
          <a:p>
            <a:pPr lvl="1">
              <a:lnSpc>
                <a:spcPct val="160000"/>
              </a:lnSpc>
            </a:pPr>
            <a:r>
              <a:rPr lang="en-GB" sz="2200" b="1" dirty="0">
                <a:ea typeface="+mn-lt"/>
                <a:cs typeface="+mn-lt"/>
              </a:rPr>
              <a:t>Usage: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>
                <a:latin typeface="Consolas"/>
              </a:rPr>
              <a:t>ss_setup.py -k keyword</a:t>
            </a:r>
            <a:endParaRPr lang="en-GB" sz="2200" dirty="0"/>
          </a:p>
          <a:p>
            <a:pPr lvl="1">
              <a:lnSpc>
                <a:spcPct val="160000"/>
              </a:lnSpc>
            </a:pPr>
            <a:r>
              <a:rPr lang="en-GB" sz="2200" b="1" dirty="0">
                <a:ea typeface="+mn-lt"/>
                <a:cs typeface="+mn-lt"/>
              </a:rPr>
              <a:t>Functionality:</a:t>
            </a:r>
            <a:endParaRPr lang="en-GB" sz="2200" dirty="0"/>
          </a:p>
          <a:p>
            <a:pPr lvl="2">
              <a:lnSpc>
                <a:spcPct val="160000"/>
              </a:lnSpc>
            </a:pPr>
            <a:r>
              <a:rPr lang="en-GB" sz="1900" dirty="0">
                <a:ea typeface="+mn-lt"/>
                <a:cs typeface="+mn-lt"/>
              </a:rPr>
              <a:t>Determines the appropriate test file for the specified protocol.</a:t>
            </a:r>
            <a:endParaRPr lang="en-GB" sz="1900" dirty="0"/>
          </a:p>
          <a:p>
            <a:pPr lvl="2">
              <a:lnSpc>
                <a:spcPct val="160000"/>
              </a:lnSpc>
            </a:pPr>
            <a:r>
              <a:rPr lang="en-GB" sz="1900" dirty="0">
                <a:ea typeface="+mn-lt"/>
                <a:cs typeface="+mn-lt"/>
              </a:rPr>
              <a:t>If a predefined </a:t>
            </a:r>
            <a:r>
              <a:rPr lang="en-GB" sz="1900" dirty="0" err="1">
                <a:latin typeface="Consolas"/>
              </a:rPr>
              <a:t>test_keyword.c</a:t>
            </a:r>
            <a:r>
              <a:rPr lang="en-GB" sz="1900" dirty="0">
                <a:ea typeface="+mn-lt"/>
                <a:cs typeface="+mn-lt"/>
              </a:rPr>
              <a:t> exists for the keyword (e.g., SEARCH, </a:t>
            </a:r>
            <a:r>
              <a:rPr lang="en-GB" sz="1900" dirty="0" err="1">
                <a:ea typeface="+mn-lt"/>
                <a:cs typeface="+mn-lt"/>
              </a:rPr>
              <a:t>HyStart</a:t>
            </a:r>
            <a:r>
              <a:rPr lang="en-GB" sz="1900" dirty="0">
                <a:ea typeface="+mn-lt"/>
                <a:cs typeface="+mn-lt"/>
              </a:rPr>
              <a:t>, BBR), it is placed in </a:t>
            </a:r>
            <a:r>
              <a:rPr lang="en-GB" sz="1900" dirty="0" err="1">
                <a:latin typeface="Consolas"/>
              </a:rPr>
              <a:t>test_dir</a:t>
            </a:r>
            <a:r>
              <a:rPr lang="en-GB" sz="1900" dirty="0">
                <a:ea typeface="+mn-lt"/>
                <a:cs typeface="+mn-lt"/>
              </a:rPr>
              <a:t>.</a:t>
            </a:r>
          </a:p>
          <a:p>
            <a:pPr lvl="2">
              <a:lnSpc>
                <a:spcPct val="160000"/>
              </a:lnSpc>
            </a:pPr>
            <a:r>
              <a:rPr lang="en-GB" sz="1900" dirty="0">
                <a:ea typeface="+mn-lt"/>
                <a:cs typeface="+mn-lt"/>
              </a:rPr>
              <a:t>If no predefined test file is available, </a:t>
            </a:r>
            <a:r>
              <a:rPr lang="en-GB" sz="1900" dirty="0" err="1">
                <a:latin typeface="Consolas"/>
              </a:rPr>
              <a:t>test_base.c</a:t>
            </a:r>
            <a:r>
              <a:rPr lang="en-GB" sz="1900" dirty="0">
                <a:ea typeface="+mn-lt"/>
                <a:cs typeface="+mn-lt"/>
              </a:rPr>
              <a:t> is provided for user modification.</a:t>
            </a:r>
          </a:p>
          <a:p>
            <a:pPr lvl="2">
              <a:lnSpc>
                <a:spcPct val="160000"/>
              </a:lnSpc>
            </a:pPr>
            <a:r>
              <a:rPr lang="en-GB" sz="1900" dirty="0">
                <a:ea typeface="+mn-lt"/>
                <a:cs typeface="+mn-lt"/>
              </a:rPr>
              <a:t>Places </a:t>
            </a:r>
            <a:r>
              <a:rPr lang="en-GB" sz="1900" dirty="0" err="1">
                <a:latin typeface="Consolas"/>
                <a:ea typeface="+mn-lt"/>
                <a:cs typeface="+mn-lt"/>
              </a:rPr>
              <a:t>cc_helper_functions.h</a:t>
            </a:r>
            <a:r>
              <a:rPr lang="en-GB" sz="1900" dirty="0">
                <a:ea typeface="+mn-lt"/>
                <a:cs typeface="+mn-lt"/>
              </a:rPr>
              <a:t>, which includes essential congestion control functions, in </a:t>
            </a:r>
            <a:r>
              <a:rPr lang="en-GB" sz="1900" dirty="0" err="1">
                <a:latin typeface="Consolas"/>
                <a:ea typeface="+mn-lt"/>
                <a:cs typeface="+mn-lt"/>
              </a:rPr>
              <a:t>test_dir</a:t>
            </a:r>
            <a:r>
              <a:rPr lang="en-GB" sz="1900" dirty="0">
                <a:ea typeface="+mn-lt"/>
                <a:cs typeface="+mn-lt"/>
              </a:rPr>
              <a:t>. Users can extend this file by extracting additional functions from the kernel if needed.</a:t>
            </a:r>
            <a:endParaRPr lang="en-GB" sz="1900" dirty="0"/>
          </a:p>
          <a:p>
            <a:pPr lvl="2">
              <a:lnSpc>
                <a:spcPct val="160000"/>
              </a:lnSpc>
            </a:pPr>
            <a:endParaRPr lang="en-GB" dirty="0"/>
          </a:p>
          <a:p>
            <a:pPr lvl="1">
              <a:lnSpc>
                <a:spcPct val="160000"/>
              </a:lnSpc>
            </a:pPr>
            <a:endParaRPr lang="en-GB" dirty="0"/>
          </a:p>
          <a:p>
            <a:pPr lvl="2">
              <a:lnSpc>
                <a:spcPct val="160000"/>
              </a:lnSpc>
            </a:pPr>
            <a:endParaRPr lang="en-GB" dirty="0"/>
          </a:p>
          <a:p>
            <a:pPr marL="514350" indent="-514350">
              <a:lnSpc>
                <a:spcPct val="160000"/>
              </a:lnSpc>
              <a:buAutoNum type="arabicPeriod"/>
            </a:pPr>
            <a:endParaRPr lang="en-GB" dirty="0"/>
          </a:p>
          <a:p>
            <a:pPr>
              <a:lnSpc>
                <a:spcPct val="160000"/>
              </a:lnSpc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070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81736-45C6-83C8-520F-6A343BF42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C1B26-E213-CA6C-C1A7-C49EE0B2B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46524"/>
            <a:ext cx="10515600" cy="768003"/>
          </a:xfrm>
        </p:spPr>
        <p:txBody>
          <a:bodyPr>
            <a:normAutofit/>
          </a:bodyPr>
          <a:lstStyle/>
          <a:p>
            <a:r>
              <a:rPr lang="en-GB" sz="3200" dirty="0"/>
              <a:t>TCP Congestion Control Test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9DAFA-94F5-11B9-9A65-604ADD9BF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53" y="1828799"/>
            <a:ext cx="10515600" cy="383706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600" b="1" dirty="0"/>
              <a:t>3.  ss_run.py</a:t>
            </a:r>
            <a:r>
              <a:rPr lang="en-GB" sz="2600" dirty="0"/>
              <a:t> - Executes the Tests</a:t>
            </a:r>
            <a:endParaRPr lang="en-US" sz="2600" dirty="0"/>
          </a:p>
          <a:p>
            <a:pPr lvl="1">
              <a:lnSpc>
                <a:spcPct val="150000"/>
              </a:lnSpc>
            </a:pPr>
            <a:r>
              <a:rPr lang="en-GB" sz="2200" b="1" dirty="0">
                <a:ea typeface="+mn-lt"/>
                <a:cs typeface="+mn-lt"/>
              </a:rPr>
              <a:t>Usage: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>
                <a:latin typeface="Consolas"/>
              </a:rPr>
              <a:t>ss_run.py -k keyword -</a:t>
            </a:r>
            <a:r>
              <a:rPr lang="en-GB" sz="2200" dirty="0" err="1">
                <a:latin typeface="Consolas"/>
              </a:rPr>
              <a:t>i</a:t>
            </a:r>
            <a:r>
              <a:rPr lang="en-GB" sz="2200" dirty="0">
                <a:latin typeface="Consolas"/>
              </a:rPr>
              <a:t> input -o output</a:t>
            </a:r>
            <a:endParaRPr lang="en-GB" sz="2200" dirty="0"/>
          </a:p>
          <a:p>
            <a:pPr lvl="1">
              <a:lnSpc>
                <a:spcPct val="150000"/>
              </a:lnSpc>
            </a:pPr>
            <a:r>
              <a:rPr lang="en-GB" sz="2200" b="1" dirty="0">
                <a:ea typeface="+mn-lt"/>
                <a:cs typeface="+mn-lt"/>
              </a:rPr>
              <a:t>Functionality:</a:t>
            </a:r>
            <a:endParaRPr lang="en-GB" sz="2200" dirty="0">
              <a:ea typeface="+mn-lt"/>
              <a:cs typeface="+mn-lt"/>
            </a:endParaRPr>
          </a:p>
          <a:p>
            <a:pPr lvl="2">
              <a:lnSpc>
                <a:spcPct val="150000"/>
              </a:lnSpc>
            </a:pPr>
            <a:r>
              <a:rPr lang="en-GB" sz="1900" dirty="0">
                <a:ea typeface="+mn-lt"/>
                <a:cs typeface="+mn-lt"/>
              </a:rPr>
              <a:t>Runs the test with specified input CSV files.</a:t>
            </a:r>
          </a:p>
          <a:p>
            <a:pPr lvl="2">
              <a:lnSpc>
                <a:spcPct val="150000"/>
              </a:lnSpc>
            </a:pPr>
            <a:r>
              <a:rPr lang="en-GB" sz="1900" dirty="0">
                <a:ea typeface="+mn-lt"/>
                <a:cs typeface="+mn-lt"/>
              </a:rPr>
              <a:t>Runs </a:t>
            </a:r>
            <a:r>
              <a:rPr lang="en-GB" sz="1900" dirty="0" err="1">
                <a:latin typeface="Aptos"/>
              </a:rPr>
              <a:t>test_keyword</a:t>
            </a:r>
            <a:r>
              <a:rPr lang="en-GB" sz="1900" dirty="0">
                <a:latin typeface="Aptos"/>
              </a:rPr>
              <a:t>:</a:t>
            </a:r>
            <a:endParaRPr lang="en-GB" dirty="0">
              <a:latin typeface="Aptos"/>
            </a:endParaRPr>
          </a:p>
          <a:p>
            <a:pPr lvl="3">
              <a:lnSpc>
                <a:spcPct val="150000"/>
              </a:lnSpc>
            </a:pPr>
            <a:r>
              <a:rPr lang="en-GB" sz="1700" dirty="0">
                <a:ea typeface="+mn-lt"/>
                <a:cs typeface="+mn-lt"/>
              </a:rPr>
              <a:t>Reads the input CSV file with test parameters.</a:t>
            </a:r>
            <a:endParaRPr lang="en-US" sz="1700" dirty="0">
              <a:ea typeface="+mn-lt"/>
              <a:cs typeface="+mn-lt"/>
            </a:endParaRPr>
          </a:p>
          <a:p>
            <a:pPr lvl="3">
              <a:lnSpc>
                <a:spcPct val="150000"/>
              </a:lnSpc>
            </a:pPr>
            <a:r>
              <a:rPr lang="en-GB" sz="1700" dirty="0">
                <a:ea typeface="+mn-lt"/>
                <a:cs typeface="+mn-lt"/>
              </a:rPr>
              <a:t>Applies the congestion control logic.</a:t>
            </a:r>
          </a:p>
          <a:p>
            <a:pPr lvl="2">
              <a:lnSpc>
                <a:spcPct val="150000"/>
              </a:lnSpc>
            </a:pPr>
            <a:r>
              <a:rPr lang="en-GB" sz="1900" dirty="0">
                <a:ea typeface="+mn-lt"/>
                <a:cs typeface="+mn-lt"/>
              </a:rPr>
              <a:t>Outputs test results to </a:t>
            </a:r>
            <a:r>
              <a:rPr lang="en-GB" sz="1900" dirty="0">
                <a:latin typeface="Aptos"/>
              </a:rPr>
              <a:t>output.txt</a:t>
            </a:r>
            <a:r>
              <a:rPr lang="en-GB" sz="1900" dirty="0">
                <a:ea typeface="+mn-lt"/>
                <a:cs typeface="+mn-lt"/>
              </a:rPr>
              <a:t>.</a:t>
            </a:r>
            <a:endParaRPr lang="en-GB" dirty="0"/>
          </a:p>
          <a:p>
            <a:pPr lvl="2">
              <a:lnSpc>
                <a:spcPct val="150000"/>
              </a:lnSpc>
            </a:pPr>
            <a:endParaRPr lang="en-GB" sz="1900" dirty="0"/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  <a:p>
            <a:pPr>
              <a:lnSpc>
                <a:spcPct val="150000"/>
              </a:lnSpc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917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52EAA-7B5D-BAAE-F1DA-272022236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463" y="304054"/>
            <a:ext cx="5789022" cy="1325563"/>
          </a:xfrm>
        </p:spPr>
        <p:txBody>
          <a:bodyPr/>
          <a:lstStyle/>
          <a:p>
            <a:r>
              <a:rPr lang="en-US" dirty="0"/>
              <a:t>Per-Flow Memory Use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96FA78-76DF-4956-4A50-380E99269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483" y="1767840"/>
            <a:ext cx="814358" cy="367336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B7E8DBB-0056-BC69-CA5D-3D1060E05B86}"/>
              </a:ext>
            </a:extLst>
          </p:cNvPr>
          <p:cNvGrpSpPr/>
          <p:nvPr/>
        </p:nvGrpSpPr>
        <p:grpSpPr>
          <a:xfrm>
            <a:off x="9366848" y="636203"/>
            <a:ext cx="1420372" cy="5979209"/>
            <a:chOff x="9366848" y="636203"/>
            <a:chExt cx="1420372" cy="597920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519266D-4EAF-9322-6255-D3056D6BEAE9}"/>
                </a:ext>
              </a:extLst>
            </p:cNvPr>
            <p:cNvSpPr txBox="1"/>
            <p:nvPr/>
          </p:nvSpPr>
          <p:spPr>
            <a:xfrm>
              <a:off x="9366848" y="5415083"/>
              <a:ext cx="14203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Cubic + </a:t>
              </a:r>
              <a:r>
                <a:rPr lang="en-US" sz="2400" dirty="0">
                  <a:solidFill>
                    <a:srgbClr val="0070C0"/>
                  </a:solidFill>
                </a:rPr>
                <a:t>SEARCH</a:t>
              </a:r>
              <a:r>
                <a:rPr lang="en-US" sz="2400" dirty="0"/>
                <a:t> (u32)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2F2A166-3E0E-D8A0-AE35-6F4C35AD35B1}"/>
                </a:ext>
              </a:extLst>
            </p:cNvPr>
            <p:cNvSpPr/>
            <p:nvPr/>
          </p:nvSpPr>
          <p:spPr>
            <a:xfrm>
              <a:off x="9564839" y="636203"/>
              <a:ext cx="1053737" cy="470337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2E41CC3-043E-1690-90D3-5A905FC45C88}"/>
              </a:ext>
            </a:extLst>
          </p:cNvPr>
          <p:cNvGrpSpPr/>
          <p:nvPr/>
        </p:nvGrpSpPr>
        <p:grpSpPr>
          <a:xfrm>
            <a:off x="7921050" y="1870776"/>
            <a:ext cx="1420372" cy="4744636"/>
            <a:chOff x="7921050" y="1870776"/>
            <a:chExt cx="1420372" cy="47446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E65C57-12D8-0CF5-E24B-AB149E3FC1A7}"/>
                </a:ext>
              </a:extLst>
            </p:cNvPr>
            <p:cNvSpPr txBox="1"/>
            <p:nvPr/>
          </p:nvSpPr>
          <p:spPr>
            <a:xfrm>
              <a:off x="7921050" y="5415083"/>
              <a:ext cx="14203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Cubic + </a:t>
              </a:r>
              <a:r>
                <a:rPr lang="en-US" sz="2400" dirty="0">
                  <a:solidFill>
                    <a:srgbClr val="0070C0"/>
                  </a:solidFill>
                </a:rPr>
                <a:t>SEARCH</a:t>
              </a:r>
              <a:r>
                <a:rPr lang="en-US" sz="2400" dirty="0"/>
                <a:t> (u16)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3913453-CBE0-17B8-0B34-9D154954BF9D}"/>
                </a:ext>
              </a:extLst>
            </p:cNvPr>
            <p:cNvSpPr/>
            <p:nvPr/>
          </p:nvSpPr>
          <p:spPr>
            <a:xfrm>
              <a:off x="8135872" y="1870776"/>
              <a:ext cx="1053737" cy="346880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CF15D9C-3CF0-BBD9-F5B6-313A4DF72C3A}"/>
              </a:ext>
            </a:extLst>
          </p:cNvPr>
          <p:cNvGrpSpPr/>
          <p:nvPr/>
        </p:nvGrpSpPr>
        <p:grpSpPr>
          <a:xfrm>
            <a:off x="5029452" y="2646621"/>
            <a:ext cx="1420372" cy="3968791"/>
            <a:chOff x="5029452" y="2646621"/>
            <a:chExt cx="1420372" cy="39687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2B8D41-9B9A-787F-4DA0-9D313A2CB28A}"/>
                </a:ext>
              </a:extLst>
            </p:cNvPr>
            <p:cNvSpPr txBox="1"/>
            <p:nvPr/>
          </p:nvSpPr>
          <p:spPr>
            <a:xfrm>
              <a:off x="5029452" y="5415083"/>
              <a:ext cx="14203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Cubic + </a:t>
              </a:r>
              <a:r>
                <a:rPr lang="en-US" sz="2400" dirty="0">
                  <a:solidFill>
                    <a:srgbClr val="0070C0"/>
                  </a:solidFill>
                </a:rPr>
                <a:t>SEARCH</a:t>
              </a:r>
              <a:r>
                <a:rPr lang="en-US" sz="2400" dirty="0"/>
                <a:t> (u8)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60E213-7213-8E85-5DB0-FFDA33BB0027}"/>
                </a:ext>
              </a:extLst>
            </p:cNvPr>
            <p:cNvSpPr/>
            <p:nvPr/>
          </p:nvSpPr>
          <p:spPr>
            <a:xfrm>
              <a:off x="5212769" y="2646621"/>
              <a:ext cx="1053737" cy="2692957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7AA329F-EC5F-D017-2889-D412D43774B5}"/>
              </a:ext>
            </a:extLst>
          </p:cNvPr>
          <p:cNvGrpSpPr/>
          <p:nvPr/>
        </p:nvGrpSpPr>
        <p:grpSpPr>
          <a:xfrm>
            <a:off x="6475251" y="1968969"/>
            <a:ext cx="1420372" cy="3907779"/>
            <a:chOff x="6475251" y="1968969"/>
            <a:chExt cx="1420372" cy="39077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B3C6F5-A16A-936A-D413-E1F25DDB11D4}"/>
                </a:ext>
              </a:extLst>
            </p:cNvPr>
            <p:cNvSpPr txBox="1"/>
            <p:nvPr/>
          </p:nvSpPr>
          <p:spPr>
            <a:xfrm>
              <a:off x="6475251" y="5415083"/>
              <a:ext cx="1420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BBR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429A88B-341E-D660-8177-7FBE9CE4F4DC}"/>
                </a:ext>
              </a:extLst>
            </p:cNvPr>
            <p:cNvSpPr/>
            <p:nvPr/>
          </p:nvSpPr>
          <p:spPr>
            <a:xfrm>
              <a:off x="6696063" y="1968969"/>
              <a:ext cx="1053737" cy="337060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6D67114-70EF-EE39-FEBA-4FED3B33F69D}"/>
              </a:ext>
            </a:extLst>
          </p:cNvPr>
          <p:cNvGrpSpPr/>
          <p:nvPr/>
        </p:nvGrpSpPr>
        <p:grpSpPr>
          <a:xfrm>
            <a:off x="3583653" y="3317181"/>
            <a:ext cx="1420372" cy="2928899"/>
            <a:chOff x="3583653" y="3317181"/>
            <a:chExt cx="1420372" cy="292889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9BEB69-BDAF-84EB-7C23-C81654DDE719}"/>
                </a:ext>
              </a:extLst>
            </p:cNvPr>
            <p:cNvSpPr txBox="1"/>
            <p:nvPr/>
          </p:nvSpPr>
          <p:spPr>
            <a:xfrm>
              <a:off x="3583653" y="5415083"/>
              <a:ext cx="1420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Cubic + </a:t>
              </a:r>
              <a:r>
                <a:rPr lang="en-US" sz="2400" dirty="0" err="1"/>
                <a:t>HyStart</a:t>
              </a:r>
              <a:endParaRPr lang="en-US" sz="24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0BB8FF2-4A25-3374-887E-AD3A68E2B7B3}"/>
                </a:ext>
              </a:extLst>
            </p:cNvPr>
            <p:cNvSpPr/>
            <p:nvPr/>
          </p:nvSpPr>
          <p:spPr>
            <a:xfrm>
              <a:off x="3768783" y="3317181"/>
              <a:ext cx="1053737" cy="202239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7F0BEF1-E0EF-CC90-5D7E-C50BCFB703D9}"/>
              </a:ext>
            </a:extLst>
          </p:cNvPr>
          <p:cNvGrpSpPr/>
          <p:nvPr/>
        </p:nvGrpSpPr>
        <p:grpSpPr>
          <a:xfrm>
            <a:off x="2345414" y="3910147"/>
            <a:ext cx="1212812" cy="1966601"/>
            <a:chOff x="2345414" y="3910147"/>
            <a:chExt cx="1212812" cy="196660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A7999C-4C0B-AEB0-50C8-E25FB443EBD1}"/>
                </a:ext>
              </a:extLst>
            </p:cNvPr>
            <p:cNvSpPr txBox="1"/>
            <p:nvPr/>
          </p:nvSpPr>
          <p:spPr>
            <a:xfrm>
              <a:off x="2345414" y="5415083"/>
              <a:ext cx="12128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Cubic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9768597-0A8A-6715-1EEC-C6EFF180577C}"/>
                </a:ext>
              </a:extLst>
            </p:cNvPr>
            <p:cNvSpPr/>
            <p:nvPr/>
          </p:nvSpPr>
          <p:spPr>
            <a:xfrm>
              <a:off x="2407912" y="3910147"/>
              <a:ext cx="1053737" cy="14294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10A276D3-A4F2-4F18-F8F4-F0FE167C5E5B}"/>
              </a:ext>
            </a:extLst>
          </p:cNvPr>
          <p:cNvSpPr/>
          <p:nvPr/>
        </p:nvSpPr>
        <p:spPr>
          <a:xfrm>
            <a:off x="4511040" y="6356350"/>
            <a:ext cx="801189" cy="35120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1CC25E-3D3F-AE27-FA47-60B31502798E}"/>
              </a:ext>
            </a:extLst>
          </p:cNvPr>
          <p:cNvCxnSpPr>
            <a:cxnSpLocks/>
          </p:cNvCxnSpPr>
          <p:nvPr/>
        </p:nvCxnSpPr>
        <p:spPr>
          <a:xfrm flipH="1">
            <a:off x="2037806" y="5339578"/>
            <a:ext cx="9083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28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EE6E18-4EA1-DE74-0231-86166D30D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9431"/>
            <a:ext cx="3996178" cy="30709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AD1329-D439-06FD-6353-699F08FC8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776" y="362965"/>
            <a:ext cx="3797820" cy="307335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EC5C506-6A08-B7F0-1F71-C8735CDF3690}"/>
              </a:ext>
            </a:extLst>
          </p:cNvPr>
          <p:cNvSpPr/>
          <p:nvPr/>
        </p:nvSpPr>
        <p:spPr>
          <a:xfrm>
            <a:off x="2915031" y="2409388"/>
            <a:ext cx="4817659" cy="5377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07F52C-6BF1-68F5-421F-159A3C2BDD13}"/>
              </a:ext>
            </a:extLst>
          </p:cNvPr>
          <p:cNvSpPr/>
          <p:nvPr/>
        </p:nvSpPr>
        <p:spPr>
          <a:xfrm>
            <a:off x="5231003" y="4977688"/>
            <a:ext cx="133181" cy="137562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9ACA51B-E3CC-930F-8647-1A8392F66837}"/>
              </a:ext>
            </a:extLst>
          </p:cNvPr>
          <p:cNvSpPr/>
          <p:nvPr/>
        </p:nvSpPr>
        <p:spPr>
          <a:xfrm>
            <a:off x="6398523" y="4977581"/>
            <a:ext cx="133181" cy="137562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8AAE78-C0CD-3D23-5FF4-A94F0C1181C0}"/>
              </a:ext>
            </a:extLst>
          </p:cNvPr>
          <p:cNvSpPr/>
          <p:nvPr/>
        </p:nvSpPr>
        <p:spPr>
          <a:xfrm>
            <a:off x="5821553" y="4977581"/>
            <a:ext cx="133181" cy="137562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548B3D-ABCD-B2B1-4A15-2AEB298FA999}"/>
              </a:ext>
            </a:extLst>
          </p:cNvPr>
          <p:cNvSpPr txBox="1"/>
          <p:nvPr/>
        </p:nvSpPr>
        <p:spPr>
          <a:xfrm>
            <a:off x="4712940" y="5672994"/>
            <a:ext cx="36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A1724D-4322-F038-DCE4-FDC35C12D4C4}"/>
              </a:ext>
            </a:extLst>
          </p:cNvPr>
          <p:cNvSpPr txBox="1"/>
          <p:nvPr/>
        </p:nvSpPr>
        <p:spPr>
          <a:xfrm>
            <a:off x="5209213" y="5680133"/>
            <a:ext cx="36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6DBCDA-A080-9B2F-A703-57474504AEC6}"/>
              </a:ext>
            </a:extLst>
          </p:cNvPr>
          <p:cNvSpPr txBox="1"/>
          <p:nvPr/>
        </p:nvSpPr>
        <p:spPr>
          <a:xfrm>
            <a:off x="5739286" y="5692559"/>
            <a:ext cx="36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4AE135-23D1-192B-F4AE-1F2BBA9A04C2}"/>
              </a:ext>
            </a:extLst>
          </p:cNvPr>
          <p:cNvSpPr txBox="1"/>
          <p:nvPr/>
        </p:nvSpPr>
        <p:spPr>
          <a:xfrm>
            <a:off x="6269359" y="5692559"/>
            <a:ext cx="36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2DC59C-ADBB-17AF-0E69-3C7B665F95EA}"/>
              </a:ext>
            </a:extLst>
          </p:cNvPr>
          <p:cNvCxnSpPr>
            <a:cxnSpLocks/>
          </p:cNvCxnSpPr>
          <p:nvPr/>
        </p:nvCxnSpPr>
        <p:spPr>
          <a:xfrm flipV="1">
            <a:off x="4176791" y="5009682"/>
            <a:ext cx="3602963" cy="20699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3949A03-0080-BB35-3EBD-03CA6D07573A}"/>
              </a:ext>
            </a:extLst>
          </p:cNvPr>
          <p:cNvCxnSpPr>
            <a:cxnSpLocks/>
          </p:cNvCxnSpPr>
          <p:nvPr/>
        </p:nvCxnSpPr>
        <p:spPr>
          <a:xfrm>
            <a:off x="4196664" y="5684678"/>
            <a:ext cx="336047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CD9DFFC-F3FF-4F9E-DD07-13CC1B80645A}"/>
              </a:ext>
            </a:extLst>
          </p:cNvPr>
          <p:cNvCxnSpPr>
            <a:cxnSpLocks/>
          </p:cNvCxnSpPr>
          <p:nvPr/>
        </p:nvCxnSpPr>
        <p:spPr>
          <a:xfrm flipH="1" flipV="1">
            <a:off x="4176791" y="3919589"/>
            <a:ext cx="19873" cy="17729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1AD3B0-4481-A1F6-F3E9-AFAE54B1B89F}"/>
              </a:ext>
            </a:extLst>
          </p:cNvPr>
          <p:cNvCxnSpPr/>
          <p:nvPr/>
        </p:nvCxnSpPr>
        <p:spPr>
          <a:xfrm>
            <a:off x="4826772" y="5568978"/>
            <a:ext cx="0" cy="1940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CD9B8A-A838-DF57-8197-AF5308C78394}"/>
              </a:ext>
            </a:extLst>
          </p:cNvPr>
          <p:cNvCxnSpPr/>
          <p:nvPr/>
        </p:nvCxnSpPr>
        <p:spPr>
          <a:xfrm>
            <a:off x="5351010" y="5570740"/>
            <a:ext cx="0" cy="1940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B45D1B1-67A8-7BD0-83B2-E6BF761D8219}"/>
              </a:ext>
            </a:extLst>
          </p:cNvPr>
          <p:cNvCxnSpPr/>
          <p:nvPr/>
        </p:nvCxnSpPr>
        <p:spPr>
          <a:xfrm>
            <a:off x="5895738" y="5561921"/>
            <a:ext cx="0" cy="1940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C6CF977-784C-E127-4994-C8CB109F0206}"/>
              </a:ext>
            </a:extLst>
          </p:cNvPr>
          <p:cNvCxnSpPr/>
          <p:nvPr/>
        </p:nvCxnSpPr>
        <p:spPr>
          <a:xfrm>
            <a:off x="6440470" y="5563684"/>
            <a:ext cx="0" cy="1940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413CC5E-DBD2-BFE4-959B-3929E93CC3BF}"/>
              </a:ext>
            </a:extLst>
          </p:cNvPr>
          <p:cNvSpPr txBox="1"/>
          <p:nvPr/>
        </p:nvSpPr>
        <p:spPr>
          <a:xfrm rot="16200000">
            <a:off x="2988596" y="4687073"/>
            <a:ext cx="133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E10289-1FB2-0784-4A93-9B53D930EE9B}"/>
              </a:ext>
            </a:extLst>
          </p:cNvPr>
          <p:cNvSpPr txBox="1"/>
          <p:nvPr/>
        </p:nvSpPr>
        <p:spPr>
          <a:xfrm>
            <a:off x="4961941" y="5987018"/>
            <a:ext cx="167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Round-trip time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8D9B43-F301-6B5B-01E9-BE5E0D653761}"/>
              </a:ext>
            </a:extLst>
          </p:cNvPr>
          <p:cNvSpPr txBox="1"/>
          <p:nvPr/>
        </p:nvSpPr>
        <p:spPr>
          <a:xfrm>
            <a:off x="3852926" y="4835365"/>
            <a:ext cx="26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0" name="Freeform: Shape 134">
            <a:extLst>
              <a:ext uri="{FF2B5EF4-FFF2-40B4-BE49-F238E27FC236}">
                <a16:creationId xmlns:a16="http://schemas.microsoft.com/office/drawing/2014/main" id="{49A7A897-5E81-490B-4834-BA42AEEAD31C}"/>
              </a:ext>
            </a:extLst>
          </p:cNvPr>
          <p:cNvSpPr/>
          <p:nvPr/>
        </p:nvSpPr>
        <p:spPr>
          <a:xfrm rot="3017359">
            <a:off x="5387754" y="4819924"/>
            <a:ext cx="349303" cy="421505"/>
          </a:xfrm>
          <a:custGeom>
            <a:avLst/>
            <a:gdLst>
              <a:gd name="connsiteX0" fmla="*/ 0 w 496128"/>
              <a:gd name="connsiteY0" fmla="*/ 513394 h 513394"/>
              <a:gd name="connsiteX1" fmla="*/ 461913 w 496128"/>
              <a:gd name="connsiteY1" fmla="*/ 32627 h 513394"/>
              <a:gd name="connsiteX2" fmla="*/ 461913 w 496128"/>
              <a:gd name="connsiteY2" fmla="*/ 42054 h 513394"/>
              <a:gd name="connsiteX3" fmla="*/ 461913 w 496128"/>
              <a:gd name="connsiteY3" fmla="*/ 42054 h 51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128" h="513394">
                <a:moveTo>
                  <a:pt x="0" y="513394"/>
                </a:moveTo>
                <a:lnTo>
                  <a:pt x="461913" y="32627"/>
                </a:lnTo>
                <a:cubicBezTo>
                  <a:pt x="538898" y="-45930"/>
                  <a:pt x="461913" y="42054"/>
                  <a:pt x="461913" y="42054"/>
                </a:cubicBezTo>
                <a:lnTo>
                  <a:pt x="461913" y="42054"/>
                </a:lnTo>
              </a:path>
            </a:pathLst>
          </a:custGeom>
          <a:solidFill>
            <a:schemeClr val="accent5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Freeform: Shape 134">
            <a:extLst>
              <a:ext uri="{FF2B5EF4-FFF2-40B4-BE49-F238E27FC236}">
                <a16:creationId xmlns:a16="http://schemas.microsoft.com/office/drawing/2014/main" id="{5B7E29F4-E7FF-2EF8-3129-4F9F780EC320}"/>
              </a:ext>
            </a:extLst>
          </p:cNvPr>
          <p:cNvSpPr/>
          <p:nvPr/>
        </p:nvSpPr>
        <p:spPr>
          <a:xfrm>
            <a:off x="6465113" y="4378808"/>
            <a:ext cx="524858" cy="640293"/>
          </a:xfrm>
          <a:custGeom>
            <a:avLst/>
            <a:gdLst>
              <a:gd name="connsiteX0" fmla="*/ 0 w 496128"/>
              <a:gd name="connsiteY0" fmla="*/ 513394 h 513394"/>
              <a:gd name="connsiteX1" fmla="*/ 461913 w 496128"/>
              <a:gd name="connsiteY1" fmla="*/ 32627 h 513394"/>
              <a:gd name="connsiteX2" fmla="*/ 461913 w 496128"/>
              <a:gd name="connsiteY2" fmla="*/ 42054 h 513394"/>
              <a:gd name="connsiteX3" fmla="*/ 461913 w 496128"/>
              <a:gd name="connsiteY3" fmla="*/ 42054 h 51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128" h="513394">
                <a:moveTo>
                  <a:pt x="0" y="513394"/>
                </a:moveTo>
                <a:lnTo>
                  <a:pt x="461913" y="32627"/>
                </a:lnTo>
                <a:cubicBezTo>
                  <a:pt x="538898" y="-45930"/>
                  <a:pt x="461913" y="42054"/>
                  <a:pt x="461913" y="42054"/>
                </a:cubicBezTo>
                <a:lnTo>
                  <a:pt x="461913" y="42054"/>
                </a:lnTo>
              </a:path>
            </a:pathLst>
          </a:custGeom>
          <a:solidFill>
            <a:schemeClr val="accent5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C1B9E9-ABAC-3E4C-199B-9A4CB2ACFE19}"/>
              </a:ext>
            </a:extLst>
          </p:cNvPr>
          <p:cNvSpPr txBox="1"/>
          <p:nvPr/>
        </p:nvSpPr>
        <p:spPr>
          <a:xfrm>
            <a:off x="6762953" y="5681183"/>
            <a:ext cx="36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613E5AF-9E17-5E87-2927-AAF537095C19}"/>
              </a:ext>
            </a:extLst>
          </p:cNvPr>
          <p:cNvCxnSpPr/>
          <p:nvPr/>
        </p:nvCxnSpPr>
        <p:spPr>
          <a:xfrm>
            <a:off x="6934064" y="5552308"/>
            <a:ext cx="0" cy="1940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: Shape 134">
            <a:extLst>
              <a:ext uri="{FF2B5EF4-FFF2-40B4-BE49-F238E27FC236}">
                <a16:creationId xmlns:a16="http://schemas.microsoft.com/office/drawing/2014/main" id="{7A35BDD7-E27D-9520-15D2-986DE7B8596A}"/>
              </a:ext>
            </a:extLst>
          </p:cNvPr>
          <p:cNvSpPr/>
          <p:nvPr/>
        </p:nvSpPr>
        <p:spPr>
          <a:xfrm rot="3017359">
            <a:off x="5963736" y="4819925"/>
            <a:ext cx="349303" cy="421505"/>
          </a:xfrm>
          <a:custGeom>
            <a:avLst/>
            <a:gdLst>
              <a:gd name="connsiteX0" fmla="*/ 0 w 496128"/>
              <a:gd name="connsiteY0" fmla="*/ 513394 h 513394"/>
              <a:gd name="connsiteX1" fmla="*/ 461913 w 496128"/>
              <a:gd name="connsiteY1" fmla="*/ 32627 h 513394"/>
              <a:gd name="connsiteX2" fmla="*/ 461913 w 496128"/>
              <a:gd name="connsiteY2" fmla="*/ 42054 h 513394"/>
              <a:gd name="connsiteX3" fmla="*/ 461913 w 496128"/>
              <a:gd name="connsiteY3" fmla="*/ 42054 h 51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128" h="513394">
                <a:moveTo>
                  <a:pt x="0" y="513394"/>
                </a:moveTo>
                <a:lnTo>
                  <a:pt x="461913" y="32627"/>
                </a:lnTo>
                <a:cubicBezTo>
                  <a:pt x="538898" y="-45930"/>
                  <a:pt x="461913" y="42054"/>
                  <a:pt x="461913" y="42054"/>
                </a:cubicBezTo>
                <a:lnTo>
                  <a:pt x="461913" y="42054"/>
                </a:lnTo>
              </a:path>
            </a:pathLst>
          </a:custGeom>
          <a:solidFill>
            <a:schemeClr val="accent5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B0512BE-E19A-73A6-89A1-739EC7F1083F}"/>
              </a:ext>
            </a:extLst>
          </p:cNvPr>
          <p:cNvSpPr/>
          <p:nvPr/>
        </p:nvSpPr>
        <p:spPr>
          <a:xfrm>
            <a:off x="6884663" y="4352162"/>
            <a:ext cx="133181" cy="137562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4696A45-C000-0E49-A455-933501A05A9F}"/>
              </a:ext>
            </a:extLst>
          </p:cNvPr>
          <p:cNvSpPr/>
          <p:nvPr/>
        </p:nvSpPr>
        <p:spPr>
          <a:xfrm>
            <a:off x="3021603" y="2089738"/>
            <a:ext cx="5426056" cy="5377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58C3486-F137-61D4-0635-46C74BB988E3}"/>
              </a:ext>
            </a:extLst>
          </p:cNvPr>
          <p:cNvSpPr/>
          <p:nvPr/>
        </p:nvSpPr>
        <p:spPr>
          <a:xfrm>
            <a:off x="3561211" y="1471009"/>
            <a:ext cx="5003994" cy="5377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BB7EB760-0454-E283-E5BD-DFEBBEC81F6C}"/>
              </a:ext>
            </a:extLst>
          </p:cNvPr>
          <p:cNvSpPr/>
          <p:nvPr/>
        </p:nvSpPr>
        <p:spPr>
          <a:xfrm>
            <a:off x="3599917" y="536864"/>
            <a:ext cx="5853629" cy="1305306"/>
          </a:xfrm>
          <a:custGeom>
            <a:avLst/>
            <a:gdLst>
              <a:gd name="connsiteX0" fmla="*/ 5170004 w 5853629"/>
              <a:gd name="connsiteY0" fmla="*/ 1265171 h 1305306"/>
              <a:gd name="connsiteX1" fmla="*/ 256810 w 5853629"/>
              <a:gd name="connsiteY1" fmla="*/ 309827 h 1305306"/>
              <a:gd name="connsiteX2" fmla="*/ 1184858 w 5853629"/>
              <a:gd name="connsiteY2" fmla="*/ 36872 h 1305306"/>
              <a:gd name="connsiteX3" fmla="*/ 5388368 w 5853629"/>
              <a:gd name="connsiteY3" fmla="*/ 1019511 h 1305306"/>
              <a:gd name="connsiteX4" fmla="*/ 5170004 w 5853629"/>
              <a:gd name="connsiteY4" fmla="*/ 1265171 h 130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3629" h="1305306">
                <a:moveTo>
                  <a:pt x="5170004" y="1265171"/>
                </a:moveTo>
                <a:cubicBezTo>
                  <a:pt x="4314744" y="1146890"/>
                  <a:pt x="921001" y="514544"/>
                  <a:pt x="256810" y="309827"/>
                </a:cubicBezTo>
                <a:cubicBezTo>
                  <a:pt x="-407381" y="105110"/>
                  <a:pt x="329598" y="-81409"/>
                  <a:pt x="1184858" y="36872"/>
                </a:cubicBezTo>
                <a:cubicBezTo>
                  <a:pt x="2040118" y="155153"/>
                  <a:pt x="4721902" y="817069"/>
                  <a:pt x="5388368" y="1019511"/>
                </a:cubicBezTo>
                <a:cubicBezTo>
                  <a:pt x="6054834" y="1221953"/>
                  <a:pt x="6025264" y="1383452"/>
                  <a:pt x="5170004" y="1265171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F1FC059-6BDD-9F5D-7603-CB775CB010CF}"/>
              </a:ext>
            </a:extLst>
          </p:cNvPr>
          <p:cNvCxnSpPr>
            <a:cxnSpLocks/>
          </p:cNvCxnSpPr>
          <p:nvPr/>
        </p:nvCxnSpPr>
        <p:spPr>
          <a:xfrm flipV="1">
            <a:off x="4197771" y="4682946"/>
            <a:ext cx="3602963" cy="2069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A8AE5C6D-9E28-BA24-A81A-902B163A075F}"/>
              </a:ext>
            </a:extLst>
          </p:cNvPr>
          <p:cNvSpPr txBox="1"/>
          <p:nvPr/>
        </p:nvSpPr>
        <p:spPr>
          <a:xfrm>
            <a:off x="7710819" y="4446811"/>
            <a:ext cx="108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threshold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957E0D2-34BC-B52F-5424-15E8B48A2021}"/>
              </a:ext>
            </a:extLst>
          </p:cNvPr>
          <p:cNvSpPr txBox="1"/>
          <p:nvPr/>
        </p:nvSpPr>
        <p:spPr>
          <a:xfrm>
            <a:off x="7919989" y="163645"/>
            <a:ext cx="4386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SEARCH</a:t>
            </a:r>
            <a:r>
              <a:rPr lang="en-US" sz="4000" dirty="0"/>
              <a:t> Concept</a:t>
            </a:r>
          </a:p>
        </p:txBody>
      </p:sp>
      <p:sp>
        <p:nvSpPr>
          <p:cNvPr id="3" name="Slide Number Placeholder 104">
            <a:extLst>
              <a:ext uri="{FF2B5EF4-FFF2-40B4-BE49-F238E27FC236}">
                <a16:creationId xmlns:a16="http://schemas.microsoft.com/office/drawing/2014/main" id="{CFA5D09F-341E-9334-3EFB-F8B4D1A2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C9B1A49-E777-45AB-996D-A830E7ADF40D}" type="slidenum">
              <a:rPr lang="en-IN" sz="1400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771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3" grpId="0" animBg="1"/>
      <p:bldP spid="17" grpId="0" animBg="1"/>
      <p:bldP spid="18" grpId="0"/>
      <p:bldP spid="19" grpId="0"/>
      <p:bldP spid="20" grpId="0"/>
      <p:bldP spid="21" grpId="0"/>
      <p:bldP spid="30" grpId="0"/>
      <p:bldP spid="31" grpId="0"/>
      <p:bldP spid="32" grpId="0"/>
      <p:bldP spid="40" grpId="0" animBg="1"/>
      <p:bldP spid="42" grpId="0" animBg="1"/>
      <p:bldP spid="43" grpId="0"/>
      <p:bldP spid="45" grpId="0" animBg="1"/>
      <p:bldP spid="46" grpId="0" animBg="1"/>
      <p:bldP spid="48" grpId="0" animBg="1"/>
      <p:bldP spid="48" grpId="1" animBg="1"/>
      <p:bldP spid="50" grpId="0" animBg="1"/>
      <p:bldP spid="50" grpId="1" animBg="1"/>
      <p:bldP spid="55" grpId="0" animBg="1"/>
      <p:bldP spid="55" grpId="1" animBg="1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2722CC6-A322-FB0C-49EE-B0FB7B71AAD0}"/>
              </a:ext>
            </a:extLst>
          </p:cNvPr>
          <p:cNvSpPr/>
          <p:nvPr/>
        </p:nvSpPr>
        <p:spPr>
          <a:xfrm>
            <a:off x="9207044" y="4469063"/>
            <a:ext cx="137239" cy="14973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0ECF60-1AE7-1D85-B895-C5D7BE8F3D5A}"/>
              </a:ext>
            </a:extLst>
          </p:cNvPr>
          <p:cNvSpPr/>
          <p:nvPr/>
        </p:nvSpPr>
        <p:spPr>
          <a:xfrm>
            <a:off x="10237465" y="3515491"/>
            <a:ext cx="137239" cy="14973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139338-199C-1958-32E1-08F29200E0D4}"/>
              </a:ext>
            </a:extLst>
          </p:cNvPr>
          <p:cNvSpPr txBox="1"/>
          <p:nvPr/>
        </p:nvSpPr>
        <p:spPr>
          <a:xfrm>
            <a:off x="8032061" y="5145697"/>
            <a:ext cx="38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FA60B-38F6-051C-EBE1-C32129B057F8}"/>
              </a:ext>
            </a:extLst>
          </p:cNvPr>
          <p:cNvSpPr txBox="1"/>
          <p:nvPr/>
        </p:nvSpPr>
        <p:spPr>
          <a:xfrm>
            <a:off x="8543456" y="5153468"/>
            <a:ext cx="38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620EBA-6717-328D-D1B4-F5E05CABB91B}"/>
              </a:ext>
            </a:extLst>
          </p:cNvPr>
          <p:cNvSpPr txBox="1"/>
          <p:nvPr/>
        </p:nvSpPr>
        <p:spPr>
          <a:xfrm>
            <a:off x="9089680" y="5166993"/>
            <a:ext cx="38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2B446B-595F-7197-C6D6-1C09095857E5}"/>
              </a:ext>
            </a:extLst>
          </p:cNvPr>
          <p:cNvSpPr txBox="1"/>
          <p:nvPr/>
        </p:nvSpPr>
        <p:spPr>
          <a:xfrm>
            <a:off x="9635904" y="5166993"/>
            <a:ext cx="38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5B412C-F99A-10EA-57D7-20381535EC0D}"/>
              </a:ext>
            </a:extLst>
          </p:cNvPr>
          <p:cNvSpPr txBox="1"/>
          <p:nvPr/>
        </p:nvSpPr>
        <p:spPr>
          <a:xfrm>
            <a:off x="10182805" y="5166993"/>
            <a:ext cx="38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B27AA4-E7AB-08ED-B6B2-CDBAEE982844}"/>
              </a:ext>
            </a:extLst>
          </p:cNvPr>
          <p:cNvSpPr txBox="1"/>
          <p:nvPr/>
        </p:nvSpPr>
        <p:spPr>
          <a:xfrm>
            <a:off x="10656586" y="5161942"/>
            <a:ext cx="38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64">
            <a:extLst>
              <a:ext uri="{FF2B5EF4-FFF2-40B4-BE49-F238E27FC236}">
                <a16:creationId xmlns:a16="http://schemas.microsoft.com/office/drawing/2014/main" id="{72BBF86B-B41D-50FC-650F-05A5FDB69AA2}"/>
              </a:ext>
            </a:extLst>
          </p:cNvPr>
          <p:cNvSpPr/>
          <p:nvPr/>
        </p:nvSpPr>
        <p:spPr>
          <a:xfrm>
            <a:off x="8758332" y="4574077"/>
            <a:ext cx="485664" cy="322504"/>
          </a:xfrm>
          <a:custGeom>
            <a:avLst/>
            <a:gdLst>
              <a:gd name="connsiteX0" fmla="*/ 0 w 433633"/>
              <a:gd name="connsiteY0" fmla="*/ 263950 h 263950"/>
              <a:gd name="connsiteX1" fmla="*/ 433633 w 433633"/>
              <a:gd name="connsiteY1" fmla="*/ 0 h 263950"/>
              <a:gd name="connsiteX2" fmla="*/ 433633 w 433633"/>
              <a:gd name="connsiteY2" fmla="*/ 0 h 263950"/>
              <a:gd name="connsiteX3" fmla="*/ 433633 w 433633"/>
              <a:gd name="connsiteY3" fmla="*/ 0 h 26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633" h="263950">
                <a:moveTo>
                  <a:pt x="0" y="263950"/>
                </a:moveTo>
                <a:lnTo>
                  <a:pt x="433633" y="0"/>
                </a:lnTo>
                <a:lnTo>
                  <a:pt x="433633" y="0"/>
                </a:lnTo>
                <a:lnTo>
                  <a:pt x="433633" y="0"/>
                </a:lnTo>
              </a:path>
            </a:pathLst>
          </a:cu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reeform: Shape 68">
            <a:extLst>
              <a:ext uri="{FF2B5EF4-FFF2-40B4-BE49-F238E27FC236}">
                <a16:creationId xmlns:a16="http://schemas.microsoft.com/office/drawing/2014/main" id="{2CCB97AE-5CCE-4A95-E6FE-3C1D20915E51}"/>
              </a:ext>
            </a:extLst>
          </p:cNvPr>
          <p:cNvSpPr/>
          <p:nvPr/>
        </p:nvSpPr>
        <p:spPr>
          <a:xfrm>
            <a:off x="9328458" y="3610760"/>
            <a:ext cx="484776" cy="882691"/>
          </a:xfrm>
          <a:custGeom>
            <a:avLst/>
            <a:gdLst>
              <a:gd name="connsiteX0" fmla="*/ 0 w 367646"/>
              <a:gd name="connsiteY0" fmla="*/ 292231 h 292231"/>
              <a:gd name="connsiteX1" fmla="*/ 367646 w 367646"/>
              <a:gd name="connsiteY1" fmla="*/ 0 h 292231"/>
              <a:gd name="connsiteX2" fmla="*/ 367646 w 367646"/>
              <a:gd name="connsiteY2" fmla="*/ 0 h 292231"/>
              <a:gd name="connsiteX3" fmla="*/ 367646 w 367646"/>
              <a:gd name="connsiteY3" fmla="*/ 0 h 29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46" h="292231">
                <a:moveTo>
                  <a:pt x="0" y="292231"/>
                </a:moveTo>
                <a:lnTo>
                  <a:pt x="367646" y="0"/>
                </a:lnTo>
                <a:lnTo>
                  <a:pt x="367646" y="0"/>
                </a:lnTo>
                <a:lnTo>
                  <a:pt x="367646" y="0"/>
                </a:lnTo>
              </a:path>
            </a:pathLst>
          </a:cu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4431EE-668A-F451-084C-F3B005C4FC02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9882008" y="3590358"/>
            <a:ext cx="355456" cy="1513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2579CF-0356-FE1E-D09A-D1726A4C4E7B}"/>
              </a:ext>
            </a:extLst>
          </p:cNvPr>
          <p:cNvGrpSpPr/>
          <p:nvPr/>
        </p:nvGrpSpPr>
        <p:grpSpPr>
          <a:xfrm>
            <a:off x="6739261" y="1781267"/>
            <a:ext cx="4469250" cy="4135921"/>
            <a:chOff x="4079026" y="3397852"/>
            <a:chExt cx="4131722" cy="33850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EB34F02-A419-7335-B938-A4D217B8E2B5}"/>
                </a:ext>
              </a:extLst>
            </p:cNvPr>
            <p:cNvGrpSpPr/>
            <p:nvPr/>
          </p:nvGrpSpPr>
          <p:grpSpPr>
            <a:xfrm>
              <a:off x="4079026" y="3397852"/>
              <a:ext cx="4131722" cy="2861415"/>
              <a:chOff x="4079026" y="3397852"/>
              <a:chExt cx="4131722" cy="2861415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9C55C9C-86ED-C755-27F2-1F52FA48F5E2}"/>
                  </a:ext>
                </a:extLst>
              </p:cNvPr>
              <p:cNvCxnSpPr/>
              <p:nvPr/>
            </p:nvCxnSpPr>
            <p:spPr>
              <a:xfrm>
                <a:off x="7733119" y="6081672"/>
                <a:ext cx="0" cy="1728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681A3B8-4669-3EB6-92B3-7F004B6CCDC3}"/>
                  </a:ext>
                </a:extLst>
              </p:cNvPr>
              <p:cNvGrpSpPr/>
              <p:nvPr/>
            </p:nvGrpSpPr>
            <p:grpSpPr>
              <a:xfrm>
                <a:off x="4079026" y="3397852"/>
                <a:ext cx="4131722" cy="2861415"/>
                <a:chOff x="2118249" y="3105618"/>
                <a:chExt cx="4131722" cy="286141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A9A4BE96-7E30-0850-DDA6-00D149B2F8BF}"/>
                    </a:ext>
                  </a:extLst>
                </p:cNvPr>
                <p:cNvGrpSpPr/>
                <p:nvPr/>
              </p:nvGrpSpPr>
              <p:grpSpPr>
                <a:xfrm>
                  <a:off x="2921746" y="3105618"/>
                  <a:ext cx="3328225" cy="2861415"/>
                  <a:chOff x="2990877" y="109597"/>
                  <a:chExt cx="3328225" cy="2861415"/>
                </a:xfrm>
              </p:grpSpPr>
              <p:cxnSp>
                <p:nvCxnSpPr>
                  <p:cNvPr id="23" name="Straight Arrow Connector 22">
                    <a:extLst>
                      <a:ext uri="{FF2B5EF4-FFF2-40B4-BE49-F238E27FC236}">
                        <a16:creationId xmlns:a16="http://schemas.microsoft.com/office/drawing/2014/main" id="{7103E2E7-B1EF-87B8-6955-AA366094DA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004117" y="2876691"/>
                    <a:ext cx="3314985" cy="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19226E88-33B5-262B-B293-D9435FCE86BB}"/>
                      </a:ext>
                    </a:extLst>
                  </p:cNvPr>
                  <p:cNvGrpSpPr/>
                  <p:nvPr/>
                </p:nvGrpSpPr>
                <p:grpSpPr>
                  <a:xfrm>
                    <a:off x="2990877" y="109597"/>
                    <a:ext cx="2473521" cy="2861415"/>
                    <a:chOff x="2990877" y="109597"/>
                    <a:chExt cx="2473521" cy="2861415"/>
                  </a:xfrm>
                </p:grpSpPr>
                <p:cxnSp>
                  <p:nvCxnSpPr>
                    <p:cNvPr id="25" name="Straight Arrow Connector 24">
                      <a:extLst>
                        <a:ext uri="{FF2B5EF4-FFF2-40B4-BE49-F238E27FC236}">
                          <a16:creationId xmlns:a16="http://schemas.microsoft.com/office/drawing/2014/main" id="{63A732AD-45D9-ED77-E747-FB8011D3980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2990877" y="109597"/>
                      <a:ext cx="13239" cy="2767097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Straight Connector 25">
                      <a:extLst>
                        <a:ext uri="{FF2B5EF4-FFF2-40B4-BE49-F238E27FC236}">
                          <a16:creationId xmlns:a16="http://schemas.microsoft.com/office/drawing/2014/main" id="{3E359866-79A9-0225-A962-C894DF423E7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544478" y="2796564"/>
                      <a:ext cx="0" cy="172879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Connector 26">
                      <a:extLst>
                        <a:ext uri="{FF2B5EF4-FFF2-40B4-BE49-F238E27FC236}">
                          <a16:creationId xmlns:a16="http://schemas.microsoft.com/office/drawing/2014/main" id="{11485360-092D-09EF-8643-0868879D42E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026815" y="2798133"/>
                      <a:ext cx="0" cy="172879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>
                      <a:extLst>
                        <a:ext uri="{FF2B5EF4-FFF2-40B4-BE49-F238E27FC236}">
                          <a16:creationId xmlns:a16="http://schemas.microsoft.com/office/drawing/2014/main" id="{79A56059-A9A9-8C02-613E-2C6156B856C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28004" y="2790277"/>
                      <a:ext cx="0" cy="172879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id="{DD5BBCC7-4FBC-899E-A5A9-8C96AB09103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029197" y="2791847"/>
                      <a:ext cx="0" cy="172879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30EC5FFF-F0E8-D41B-FF8B-051F663698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64398" y="2790277"/>
                      <a:ext cx="0" cy="176017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344D99C-46F0-9BD2-4D39-5A99F764C147}"/>
                    </a:ext>
                  </a:extLst>
                </p:cNvPr>
                <p:cNvSpPr txBox="1"/>
                <p:nvPr/>
              </p:nvSpPr>
              <p:spPr>
                <a:xfrm rot="16200000" flipH="1">
                  <a:off x="1480425" y="4354257"/>
                  <a:ext cx="1617087" cy="341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delivered bytes</a:t>
                  </a:r>
                </a:p>
              </p:txBody>
            </p:sp>
          </p:grp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510B49-CC63-B3FC-2BA9-E6FD35BA288D}"/>
                </a:ext>
              </a:extLst>
            </p:cNvPr>
            <p:cNvSpPr txBox="1"/>
            <p:nvPr/>
          </p:nvSpPr>
          <p:spPr>
            <a:xfrm>
              <a:off x="5787672" y="6480581"/>
              <a:ext cx="1509920" cy="302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round-trip time</a:t>
              </a: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767759A-C40B-2F0A-1794-1F844A99BD1E}"/>
              </a:ext>
            </a:extLst>
          </p:cNvPr>
          <p:cNvCxnSpPr>
            <a:cxnSpLocks/>
            <a:stCxn id="46" idx="2"/>
          </p:cNvCxnSpPr>
          <p:nvPr/>
        </p:nvCxnSpPr>
        <p:spPr>
          <a:xfrm flipH="1">
            <a:off x="7586733" y="4945141"/>
            <a:ext cx="1047609" cy="96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8D627FA-312F-7E00-D2D4-B3CF71E5345B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7627625" y="4543930"/>
            <a:ext cx="1579420" cy="38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01FA20B-70CC-5AC3-A835-D9BA915BC0EF}"/>
              </a:ext>
            </a:extLst>
          </p:cNvPr>
          <p:cNvSpPr txBox="1"/>
          <p:nvPr/>
        </p:nvSpPr>
        <p:spPr>
          <a:xfrm>
            <a:off x="7315939" y="4753910"/>
            <a:ext cx="26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6A9062-F8D2-F477-A274-CE91330CAA21}"/>
              </a:ext>
            </a:extLst>
          </p:cNvPr>
          <p:cNvSpPr txBox="1"/>
          <p:nvPr/>
        </p:nvSpPr>
        <p:spPr>
          <a:xfrm>
            <a:off x="7227664" y="4318310"/>
            <a:ext cx="42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F82C88-98B6-0E49-F8FF-D1F6613444BC}"/>
              </a:ext>
            </a:extLst>
          </p:cNvPr>
          <p:cNvSpPr txBox="1"/>
          <p:nvPr/>
        </p:nvSpPr>
        <p:spPr>
          <a:xfrm>
            <a:off x="7218471" y="3416532"/>
            <a:ext cx="42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4a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CC24481-8A04-F918-96CF-B0D1DE36767E}"/>
              </a:ext>
            </a:extLst>
          </p:cNvPr>
          <p:cNvCxnSpPr>
            <a:cxnSpLocks/>
            <a:stCxn id="46" idx="0"/>
          </p:cNvCxnSpPr>
          <p:nvPr/>
        </p:nvCxnSpPr>
        <p:spPr>
          <a:xfrm flipV="1">
            <a:off x="8702961" y="4564333"/>
            <a:ext cx="0" cy="305941"/>
          </a:xfrm>
          <a:prstGeom prst="line">
            <a:avLst/>
          </a:prstGeom>
          <a:ln w="952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6224ACD-DFF8-9739-C91E-A45188EC8E3D}"/>
              </a:ext>
            </a:extLst>
          </p:cNvPr>
          <p:cNvCxnSpPr>
            <a:cxnSpLocks/>
          </p:cNvCxnSpPr>
          <p:nvPr/>
        </p:nvCxnSpPr>
        <p:spPr>
          <a:xfrm flipV="1">
            <a:off x="9280950" y="3548384"/>
            <a:ext cx="16657" cy="921261"/>
          </a:xfrm>
          <a:prstGeom prst="line">
            <a:avLst/>
          </a:prstGeom>
          <a:ln w="952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609BD306-BFF4-565A-93BC-DBA5D74ECA95}"/>
              </a:ext>
            </a:extLst>
          </p:cNvPr>
          <p:cNvSpPr/>
          <p:nvPr/>
        </p:nvSpPr>
        <p:spPr>
          <a:xfrm>
            <a:off x="8634341" y="4870274"/>
            <a:ext cx="137239" cy="14973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AD72B0-2A7D-A1C1-F903-21767124A8F9}"/>
              </a:ext>
            </a:extLst>
          </p:cNvPr>
          <p:cNvSpPr/>
          <p:nvPr/>
        </p:nvSpPr>
        <p:spPr>
          <a:xfrm>
            <a:off x="8439436" y="4319154"/>
            <a:ext cx="1047608" cy="41522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A5C6CDE-B7F1-6F96-3488-C32341B39A4C}"/>
              </a:ext>
            </a:extLst>
          </p:cNvPr>
          <p:cNvSpPr/>
          <p:nvPr/>
        </p:nvSpPr>
        <p:spPr>
          <a:xfrm>
            <a:off x="9039843" y="3366958"/>
            <a:ext cx="1047608" cy="41522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E7E5C0B-711B-F11C-EA26-1934081E78BD}"/>
              </a:ext>
            </a:extLst>
          </p:cNvPr>
          <p:cNvSpPr/>
          <p:nvPr/>
        </p:nvSpPr>
        <p:spPr>
          <a:xfrm>
            <a:off x="9198262" y="4469603"/>
            <a:ext cx="155605" cy="15454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E0C3807-E33C-6B88-430D-8B518A2BCF2C}"/>
              </a:ext>
            </a:extLst>
          </p:cNvPr>
          <p:cNvSpPr/>
          <p:nvPr/>
        </p:nvSpPr>
        <p:spPr>
          <a:xfrm>
            <a:off x="8625159" y="4872344"/>
            <a:ext cx="155605" cy="15454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2760C2D-C58D-9DCF-9D2E-E8C14CDC4154}"/>
              </a:ext>
            </a:extLst>
          </p:cNvPr>
          <p:cNvSpPr/>
          <p:nvPr/>
        </p:nvSpPr>
        <p:spPr>
          <a:xfrm>
            <a:off x="9765159" y="3534304"/>
            <a:ext cx="137239" cy="14973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88E6F55-E1CB-9DC6-3A16-CE5AEBAC6862}"/>
              </a:ext>
            </a:extLst>
          </p:cNvPr>
          <p:cNvSpPr/>
          <p:nvPr/>
        </p:nvSpPr>
        <p:spPr>
          <a:xfrm>
            <a:off x="9755975" y="3541026"/>
            <a:ext cx="155605" cy="15454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6925D6A-0ED5-C1E6-EF35-96AC96F9E537}"/>
              </a:ext>
            </a:extLst>
          </p:cNvPr>
          <p:cNvSpPr txBox="1"/>
          <p:nvPr/>
        </p:nvSpPr>
        <p:spPr>
          <a:xfrm>
            <a:off x="7194881" y="2086230"/>
            <a:ext cx="42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8a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8F809C9-B1CD-75A9-311C-637D75D6BE1F}"/>
              </a:ext>
            </a:extLst>
          </p:cNvPr>
          <p:cNvCxnSpPr>
            <a:cxnSpLocks/>
            <a:endCxn id="94" idx="3"/>
          </p:cNvCxnSpPr>
          <p:nvPr/>
        </p:nvCxnSpPr>
        <p:spPr>
          <a:xfrm flipH="1">
            <a:off x="7622719" y="2257501"/>
            <a:ext cx="2251802" cy="133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11953B0-F831-C31E-7216-3929243A0D32}"/>
              </a:ext>
            </a:extLst>
          </p:cNvPr>
          <p:cNvCxnSpPr>
            <a:cxnSpLocks/>
          </p:cNvCxnSpPr>
          <p:nvPr/>
        </p:nvCxnSpPr>
        <p:spPr>
          <a:xfrm flipV="1">
            <a:off x="9830340" y="2289155"/>
            <a:ext cx="0" cy="1245147"/>
          </a:xfrm>
          <a:prstGeom prst="line">
            <a:avLst/>
          </a:prstGeom>
          <a:ln w="952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D367D447-64E6-CF8E-8167-0A40A9D61CC0}"/>
              </a:ext>
            </a:extLst>
          </p:cNvPr>
          <p:cNvSpPr/>
          <p:nvPr/>
        </p:nvSpPr>
        <p:spPr>
          <a:xfrm rot="4409429">
            <a:off x="9044929" y="2761212"/>
            <a:ext cx="2152131" cy="40086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C386CEC-C4C4-505F-1BC4-C0E3274AE0DF}"/>
              </a:ext>
            </a:extLst>
          </p:cNvPr>
          <p:cNvSpPr txBox="1"/>
          <p:nvPr/>
        </p:nvSpPr>
        <p:spPr>
          <a:xfrm>
            <a:off x="2129373" y="5990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03F43B9-6DFD-56DE-27FB-A5A532F2E99D}"/>
              </a:ext>
            </a:extLst>
          </p:cNvPr>
          <p:cNvSpPr txBox="1"/>
          <p:nvPr/>
        </p:nvSpPr>
        <p:spPr>
          <a:xfrm>
            <a:off x="262908" y="2911728"/>
            <a:ext cx="589184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diff = 2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prev_delv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–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curr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delv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F497416-C93E-9AC4-073B-321959C2401A}"/>
              </a:ext>
            </a:extLst>
          </p:cNvPr>
          <p:cNvSpPr txBox="1"/>
          <p:nvPr/>
        </p:nvSpPr>
        <p:spPr>
          <a:xfrm>
            <a:off x="262908" y="3862556"/>
            <a:ext cx="592666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normalized diff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= diff / (2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prev_delv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669FC46-D4B0-36A2-2D12-4F6003D453AB}"/>
                  </a:ext>
                </a:extLst>
              </p:cNvPr>
              <p:cNvSpPr txBox="1"/>
              <p:nvPr/>
            </p:nvSpPr>
            <p:spPr>
              <a:xfrm>
                <a:off x="244254" y="4954818"/>
                <a:ext cx="5963970" cy="110799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         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if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(</a:t>
                </a:r>
                <a:r>
                  <a:rPr lang="en-US" sz="2800" dirty="0">
                    <a:solidFill>
                      <a:srgbClr val="0070C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normalized diff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threshold):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exit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from slow start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669FC46-D4B0-36A2-2D12-4F6003D45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54" y="4954818"/>
                <a:ext cx="5963970" cy="1107996"/>
              </a:xfrm>
              <a:prstGeom prst="rect">
                <a:avLst/>
              </a:prstGeom>
              <a:blipFill>
                <a:blip r:embed="rId3"/>
                <a:stretch>
                  <a:fillRect t="-5495" b="-148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C452ED0-FEA0-CB0D-D226-B04563557C49}"/>
              </a:ext>
            </a:extLst>
          </p:cNvPr>
          <p:cNvSpPr txBox="1"/>
          <p:nvPr/>
        </p:nvSpPr>
        <p:spPr>
          <a:xfrm>
            <a:off x="260633" y="1686120"/>
            <a:ext cx="2656964" cy="523220"/>
          </a:xfrm>
          <a:prstGeom prst="rect">
            <a:avLst/>
          </a:prstGeom>
          <a:solidFill>
            <a:srgbClr val="D9F2D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curr_delv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567EB80-BC9C-7DC0-AA44-1AA412350387}"/>
              </a:ext>
            </a:extLst>
          </p:cNvPr>
          <p:cNvCxnSpPr>
            <a:cxnSpLocks/>
          </p:cNvCxnSpPr>
          <p:nvPr/>
        </p:nvCxnSpPr>
        <p:spPr>
          <a:xfrm flipV="1">
            <a:off x="7625822" y="3581147"/>
            <a:ext cx="3602963" cy="20699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106B3AB1-7F72-D3B3-26EA-3D354886C86B}"/>
              </a:ext>
            </a:extLst>
          </p:cNvPr>
          <p:cNvSpPr txBox="1"/>
          <p:nvPr/>
        </p:nvSpPr>
        <p:spPr>
          <a:xfrm>
            <a:off x="11223920" y="3393395"/>
            <a:ext cx="116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capacity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9F24449-9A10-D624-D5B3-2F215650420B}"/>
              </a:ext>
            </a:extLst>
          </p:cNvPr>
          <p:cNvSpPr txBox="1"/>
          <p:nvPr/>
        </p:nvSpPr>
        <p:spPr>
          <a:xfrm>
            <a:off x="3520999" y="1686120"/>
            <a:ext cx="2656964" cy="523220"/>
          </a:xfrm>
          <a:prstGeom prst="rect">
            <a:avLst/>
          </a:prstGeom>
          <a:solidFill>
            <a:srgbClr val="D9F2D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prev_delv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8" name="Picture 2" descr="SEARCH - Better TCP/QUIC Slow Start">
            <a:extLst>
              <a:ext uri="{FF2B5EF4-FFF2-40B4-BE49-F238E27FC236}">
                <a16:creationId xmlns:a16="http://schemas.microsoft.com/office/drawing/2014/main" id="{67D97FF4-BBEC-9709-F09E-EB5F221E4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021" y="165011"/>
            <a:ext cx="1578701" cy="39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Slide Number Placeholder 104">
            <a:extLst>
              <a:ext uri="{FF2B5EF4-FFF2-40B4-BE49-F238E27FC236}">
                <a16:creationId xmlns:a16="http://schemas.microsoft.com/office/drawing/2014/main" id="{0EC11F59-9265-4CFE-A218-98BEB597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C9B1A49-E777-45AB-996D-A830E7ADF40D}" type="slidenum">
              <a:rPr lang="en-IN" sz="1400" smtClean="0"/>
              <a:t>4</a:t>
            </a:fld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00D329-4705-DF14-6ED0-12C227FB4339}"/>
              </a:ext>
            </a:extLst>
          </p:cNvPr>
          <p:cNvSpPr txBox="1"/>
          <p:nvPr/>
        </p:nvSpPr>
        <p:spPr>
          <a:xfrm>
            <a:off x="4362150" y="279854"/>
            <a:ext cx="4386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SEARCH</a:t>
            </a:r>
            <a:r>
              <a:rPr lang="en-US" sz="4000" dirty="0"/>
              <a:t> Algorithm</a:t>
            </a:r>
          </a:p>
        </p:txBody>
      </p:sp>
    </p:spTree>
    <p:extLst>
      <p:ext uri="{BB962C8B-B14F-4D97-AF65-F5344CB8AC3E}">
        <p14:creationId xmlns:p14="http://schemas.microsoft.com/office/powerpoint/2010/main" val="224133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024 L -0.00208 -0.0585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00039 -0.1349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00273 -0.1972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 animBg="1"/>
      <p:bldP spid="47" grpId="0" animBg="1"/>
      <p:bldP spid="48" grpId="0" animBg="1"/>
      <p:bldP spid="51" grpId="0" animBg="1"/>
      <p:bldP spid="98" grpId="0" animBg="1"/>
      <p:bldP spid="98" grpId="1" animBg="1"/>
      <p:bldP spid="100" grpId="0" animBg="1"/>
      <p:bldP spid="101" grpId="0" animBg="1"/>
      <p:bldP spid="102" grpId="0" animBg="1"/>
      <p:bldP spid="104" grpId="0" animBg="1"/>
      <p:bldP spid="1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0D6A373-1EF9-5F80-8DA0-23602893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3538982-2D27-4F56-2A73-650A3DD24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Introduction						(</a:t>
            </a:r>
            <a:r>
              <a:rPr lang="en-US" sz="4000" dirty="0">
                <a:solidFill>
                  <a:srgbClr val="0070C0"/>
                </a:solidFill>
              </a:rPr>
              <a:t>done</a:t>
            </a:r>
            <a:r>
              <a:rPr lang="en-US" sz="4000" dirty="0"/>
              <a:t>)</a:t>
            </a:r>
          </a:p>
          <a:p>
            <a:r>
              <a:rPr lang="en-US" sz="4000" dirty="0"/>
              <a:t>Place </a:t>
            </a:r>
            <a:r>
              <a:rPr lang="en-US" sz="4000" dirty="0">
                <a:solidFill>
                  <a:srgbClr val="0070C0"/>
                </a:solidFill>
              </a:rPr>
              <a:t>SEARCH</a:t>
            </a:r>
            <a:r>
              <a:rPr lang="en-US" sz="4000" dirty="0"/>
              <a:t> in slow start space		(</a:t>
            </a:r>
            <a:r>
              <a:rPr lang="en-US" sz="4000" dirty="0">
                <a:solidFill>
                  <a:srgbClr val="C00000"/>
                </a:solidFill>
              </a:rPr>
              <a:t>next</a:t>
            </a:r>
            <a:r>
              <a:rPr lang="en-US" sz="4000" dirty="0"/>
              <a:t>)</a:t>
            </a:r>
          </a:p>
          <a:p>
            <a:pPr lvl="1"/>
            <a:r>
              <a:rPr lang="en-US" sz="3600" dirty="0"/>
              <a:t>Delay-based: </a:t>
            </a:r>
            <a:r>
              <a:rPr lang="en-US" sz="3600" dirty="0" err="1">
                <a:solidFill>
                  <a:srgbClr val="C00000"/>
                </a:solidFill>
              </a:rPr>
              <a:t>HyStart</a:t>
            </a:r>
            <a:r>
              <a:rPr lang="en-US" sz="3600" dirty="0"/>
              <a:t>, </a:t>
            </a:r>
            <a:r>
              <a:rPr lang="en-US" sz="3600" dirty="0" err="1">
                <a:solidFill>
                  <a:srgbClr val="C00000"/>
                </a:solidFill>
              </a:rPr>
              <a:t>HyStart</a:t>
            </a:r>
            <a:r>
              <a:rPr lang="en-US" sz="3600" dirty="0">
                <a:solidFill>
                  <a:srgbClr val="C00000"/>
                </a:solidFill>
              </a:rPr>
              <a:t>++</a:t>
            </a:r>
          </a:p>
          <a:p>
            <a:pPr lvl="1"/>
            <a:r>
              <a:rPr lang="en-US" sz="3600" dirty="0"/>
              <a:t>Delivered Bytes-based: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BBR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0070C0"/>
                </a:solidFill>
              </a:rPr>
              <a:t>SEARCH</a:t>
            </a:r>
          </a:p>
          <a:p>
            <a:r>
              <a:rPr lang="en-US" sz="4000" dirty="0"/>
              <a:t>Memory use delivered byte history</a:t>
            </a:r>
          </a:p>
          <a:p>
            <a:r>
              <a:rPr lang="en-US" sz="4000" dirty="0"/>
              <a:t>Test framework</a:t>
            </a:r>
          </a:p>
          <a:p>
            <a:r>
              <a:rPr lang="en-US" sz="4000" dirty="0"/>
              <a:t>Summary</a:t>
            </a:r>
          </a:p>
          <a:p>
            <a:endParaRPr lang="en-US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F47AA-765A-43E3-F76B-99F271670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E5BF-E9E0-43FC-A8AC-37B872560073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F9E3C-31AD-206C-A856-7866B1EF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5</a:t>
            </a:fld>
            <a:endParaRPr lang="en-US"/>
          </a:p>
        </p:txBody>
      </p:sp>
      <p:pic>
        <p:nvPicPr>
          <p:cNvPr id="1032" name="Picture 8" descr="Rate, limiting, server, filter icon - Download on Iconfinder">
            <a:extLst>
              <a:ext uri="{FF2B5EF4-FFF2-40B4-BE49-F238E27FC236}">
                <a16:creationId xmlns:a16="http://schemas.microsoft.com/office/drawing/2014/main" id="{4F9668DE-41CE-C371-ECD0-8161A95DD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42" y="4358391"/>
            <a:ext cx="14605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40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35236-A0DD-C90A-457D-DE4087460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Cubic (without </a:t>
            </a:r>
            <a:r>
              <a:rPr lang="en-US" dirty="0" err="1"/>
              <a:t>HyStart</a:t>
            </a:r>
            <a:r>
              <a:rPr lang="en-US" dirty="0"/>
              <a:t>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BB3779-F09F-F451-BFC4-7D54B8A0B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4CEC-8081-43A0-827D-E7E0A3EF594A}" type="datetime1">
              <a:rPr lang="en-US" smtClean="0"/>
              <a:t>3/17/2025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2662D-E885-845C-D4A7-1D473928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A graph with a line&#10;&#10;AI-generated content may be incorrect.">
            <a:extLst>
              <a:ext uri="{FF2B5EF4-FFF2-40B4-BE49-F238E27FC236}">
                <a16:creationId xmlns:a16="http://schemas.microsoft.com/office/drawing/2014/main" id="{783399F1-FE88-CAE9-BB97-15025D229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323" y="1990997"/>
            <a:ext cx="6304280" cy="37846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D34456F-06E1-96FF-F8E0-F43C751D8037}"/>
              </a:ext>
            </a:extLst>
          </p:cNvPr>
          <p:cNvGrpSpPr/>
          <p:nvPr/>
        </p:nvGrpSpPr>
        <p:grpSpPr>
          <a:xfrm>
            <a:off x="365397" y="2067197"/>
            <a:ext cx="4846320" cy="3632200"/>
            <a:chOff x="365397" y="2067197"/>
            <a:chExt cx="4846320" cy="36322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121415A-FAD5-A327-FB58-1F613FA85352}"/>
                </a:ext>
              </a:extLst>
            </p:cNvPr>
            <p:cNvGrpSpPr/>
            <p:nvPr/>
          </p:nvGrpSpPr>
          <p:grpSpPr>
            <a:xfrm>
              <a:off x="365397" y="2067197"/>
              <a:ext cx="4846320" cy="3632200"/>
              <a:chOff x="365397" y="2067197"/>
              <a:chExt cx="4846320" cy="3632200"/>
            </a:xfrm>
          </p:grpSpPr>
          <p:pic>
            <p:nvPicPr>
              <p:cNvPr id="8" name="Picture 7" descr="A graph with purple lines and dots&#10;&#10;AI-generated content may be incorrect.">
                <a:extLst>
                  <a:ext uri="{FF2B5EF4-FFF2-40B4-BE49-F238E27FC236}">
                    <a16:creationId xmlns:a16="http://schemas.microsoft.com/office/drawing/2014/main" id="{6D195DA5-4FE5-F7AD-4D3C-10FE99943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397" y="2067197"/>
                <a:ext cx="4846320" cy="3632200"/>
              </a:xfrm>
              <a:prstGeom prst="rect">
                <a:avLst/>
              </a:prstGeom>
            </p:spPr>
          </p:pic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E950A8E-41A1-C86A-90CE-B343E62561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6611" y="2550729"/>
                <a:ext cx="0" cy="2734396"/>
              </a:xfrm>
              <a:prstGeom prst="line">
                <a:avLst/>
              </a:prstGeom>
              <a:ln w="5715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231A5DF-AC0F-DF9E-64EA-E7B79918662D}"/>
                </a:ext>
              </a:extLst>
            </p:cNvPr>
            <p:cNvCxnSpPr>
              <a:cxnSpLocks/>
            </p:cNvCxnSpPr>
            <p:nvPr/>
          </p:nvCxnSpPr>
          <p:spPr>
            <a:xfrm>
              <a:off x="3482660" y="2550729"/>
              <a:ext cx="0" cy="273439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LEO in the Sky With Viasat - Inside Towers">
            <a:extLst>
              <a:ext uri="{FF2B5EF4-FFF2-40B4-BE49-F238E27FC236}">
                <a16:creationId xmlns:a16="http://schemas.microsoft.com/office/drawing/2014/main" id="{56BAA140-A649-8513-57D3-510546903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49" y="270668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4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9A3B6-49A8-EAA1-7746-5D5422472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05F4C-17CC-1031-94C8-8D8708AC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406" y="365125"/>
            <a:ext cx="9787393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Delay-Based: </a:t>
            </a:r>
            <a:r>
              <a:rPr lang="en-US" dirty="0" err="1">
                <a:solidFill>
                  <a:srgbClr val="C00000"/>
                </a:solidFill>
              </a:rPr>
              <a:t>HyStart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DEF8F-CADC-AADB-3BBC-6FB66A70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444CEC-8081-43A0-827D-E7E0A3EF594A}" type="datetime1">
              <a:rPr lang="en-US" smtClean="0"/>
              <a:pPr>
                <a:spcAft>
                  <a:spcPts val="600"/>
                </a:spcAft>
              </a:pPr>
              <a:t>3/17/2025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E808C-CB8B-832B-E5ED-6940DD75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CE4A850-3FF9-4AB9-A8BE-D526BA9205D0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2E3B3-554C-9322-B6FD-450055464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01" y="2188095"/>
            <a:ext cx="6584157" cy="395287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4CF0DEF-CCB8-EDE4-1D96-CF9268E81128}"/>
              </a:ext>
            </a:extLst>
          </p:cNvPr>
          <p:cNvGrpSpPr/>
          <p:nvPr/>
        </p:nvGrpSpPr>
        <p:grpSpPr>
          <a:xfrm>
            <a:off x="7030970" y="2307793"/>
            <a:ext cx="4958080" cy="3713480"/>
            <a:chOff x="582023" y="2166779"/>
            <a:chExt cx="4958080" cy="3713480"/>
          </a:xfrm>
        </p:grpSpPr>
        <p:pic>
          <p:nvPicPr>
            <p:cNvPr id="10" name="Picture 9" descr="A graph with purple dots&#10;&#10;AI-generated content may be incorrect.">
              <a:extLst>
                <a:ext uri="{FF2B5EF4-FFF2-40B4-BE49-F238E27FC236}">
                  <a16:creationId xmlns:a16="http://schemas.microsoft.com/office/drawing/2014/main" id="{4BB6C60A-9C80-6468-73F3-C5842C1B9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023" y="2166779"/>
              <a:ext cx="4958080" cy="371348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1C29961-5978-550C-5D04-08A6A73BC788}"/>
                </a:ext>
              </a:extLst>
            </p:cNvPr>
            <p:cNvCxnSpPr>
              <a:cxnSpLocks/>
            </p:cNvCxnSpPr>
            <p:nvPr/>
          </p:nvCxnSpPr>
          <p:spPr>
            <a:xfrm>
              <a:off x="1466573" y="2655065"/>
              <a:ext cx="0" cy="283938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222E8A7-D7B9-C25E-D733-6D4002DDF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9361" y="248839"/>
            <a:ext cx="5265378" cy="23288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RTT “spikes” </a:t>
            </a:r>
            <a:r>
              <a:rPr lang="en-US" dirty="0">
                <a:sym typeface="Wingdings" panose="05000000000000000000" pitchFamily="2" charset="2"/>
              </a:rPr>
              <a:t> exit SS</a:t>
            </a:r>
          </a:p>
          <a:p>
            <a:r>
              <a:rPr lang="en-US" dirty="0"/>
              <a:t>Sensitive to RTT variation </a:t>
            </a:r>
            <a:r>
              <a:rPr lang="en-US" dirty="0">
                <a:sym typeface="Wingdings" panose="05000000000000000000" pitchFamily="2" charset="2"/>
              </a:rPr>
              <a:t> p</a:t>
            </a:r>
            <a:r>
              <a:rPr lang="en-US" dirty="0"/>
              <a:t>remature exit, underutilization</a:t>
            </a:r>
          </a:p>
          <a:p>
            <a:pPr lvl="1"/>
            <a:r>
              <a:rPr lang="en-US" dirty="0"/>
              <a:t>Bad in high BDP networks</a:t>
            </a:r>
          </a:p>
        </p:txBody>
      </p:sp>
    </p:spTree>
    <p:extLst>
      <p:ext uri="{BB962C8B-B14F-4D97-AF65-F5344CB8AC3E}">
        <p14:creationId xmlns:p14="http://schemas.microsoft.com/office/powerpoint/2010/main" val="87865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79DDDDFE-9839-13E0-A3E1-97459C758D27}"/>
              </a:ext>
            </a:extLst>
          </p:cNvPr>
          <p:cNvGrpSpPr/>
          <p:nvPr/>
        </p:nvGrpSpPr>
        <p:grpSpPr>
          <a:xfrm>
            <a:off x="9071330" y="1467757"/>
            <a:ext cx="1714183" cy="3506052"/>
            <a:chOff x="9071330" y="1467757"/>
            <a:chExt cx="1714183" cy="350605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D19257F-5090-AAA2-C031-24EC145A96DF}"/>
                </a:ext>
              </a:extLst>
            </p:cNvPr>
            <p:cNvSpPr/>
            <p:nvPr/>
          </p:nvSpPr>
          <p:spPr>
            <a:xfrm>
              <a:off x="9071330" y="1467757"/>
              <a:ext cx="1714183" cy="35060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9ED63D6-9CF8-91B6-7F4D-54205B97D81C}"/>
                </a:ext>
              </a:extLst>
            </p:cNvPr>
            <p:cNvSpPr txBox="1"/>
            <p:nvPr/>
          </p:nvSpPr>
          <p:spPr>
            <a:xfrm>
              <a:off x="9610963" y="1628045"/>
              <a:ext cx="655089" cy="5232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F86ED50-A4F5-F611-63E1-0F3CAE8ECFBE}"/>
              </a:ext>
            </a:extLst>
          </p:cNvPr>
          <p:cNvGrpSpPr/>
          <p:nvPr/>
        </p:nvGrpSpPr>
        <p:grpSpPr>
          <a:xfrm>
            <a:off x="7191169" y="1467757"/>
            <a:ext cx="1886729" cy="3506052"/>
            <a:chOff x="7191169" y="1467757"/>
            <a:chExt cx="1886729" cy="350605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AD1EA07-6253-0532-1ABB-AEEB15A96295}"/>
                </a:ext>
              </a:extLst>
            </p:cNvPr>
            <p:cNvCxnSpPr>
              <a:cxnSpLocks/>
            </p:cNvCxnSpPr>
            <p:nvPr/>
          </p:nvCxnSpPr>
          <p:spPr>
            <a:xfrm>
              <a:off x="7191169" y="1467757"/>
              <a:ext cx="0" cy="3506052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4A9E715-AA76-E372-2EF3-BFB122239B6C}"/>
                </a:ext>
              </a:extLst>
            </p:cNvPr>
            <p:cNvSpPr/>
            <p:nvPr/>
          </p:nvSpPr>
          <p:spPr>
            <a:xfrm>
              <a:off x="7191169" y="1467757"/>
              <a:ext cx="1886729" cy="350605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269DED-CAA4-43E1-09E3-2ABFE0C72EE6}"/>
                </a:ext>
              </a:extLst>
            </p:cNvPr>
            <p:cNvSpPr txBox="1"/>
            <p:nvPr/>
          </p:nvSpPr>
          <p:spPr>
            <a:xfrm>
              <a:off x="7694889" y="1628045"/>
              <a:ext cx="8402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</a:rPr>
                <a:t>CSS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76F188B-533D-2267-27DF-436F185DAD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1169" y="1467757"/>
              <a:ext cx="11102" cy="3506052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6A248F-CE04-FF9A-720A-95A4A58B90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1246" y="1467757"/>
              <a:ext cx="11102" cy="3506052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C4DF8DD-75C9-4FC8-0747-8FD6CF2DFE57}"/>
              </a:ext>
            </a:extLst>
          </p:cNvPr>
          <p:cNvGrpSpPr/>
          <p:nvPr/>
        </p:nvGrpSpPr>
        <p:grpSpPr>
          <a:xfrm>
            <a:off x="5467214" y="1467757"/>
            <a:ext cx="1209007" cy="3506052"/>
            <a:chOff x="5467214" y="1467757"/>
            <a:chExt cx="1209007" cy="350605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8C6EE4-FCBE-5FAD-D2A7-D2FE6883F1F6}"/>
                </a:ext>
              </a:extLst>
            </p:cNvPr>
            <p:cNvCxnSpPr>
              <a:cxnSpLocks/>
            </p:cNvCxnSpPr>
            <p:nvPr/>
          </p:nvCxnSpPr>
          <p:spPr>
            <a:xfrm>
              <a:off x="5467214" y="1467757"/>
              <a:ext cx="0" cy="3506052"/>
            </a:xfrm>
            <a:prstGeom prst="line">
              <a:avLst/>
            </a:prstGeom>
            <a:ln w="57150">
              <a:noFill/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D77146-842F-EE45-FB79-BE66A21AC862}"/>
                </a:ext>
              </a:extLst>
            </p:cNvPr>
            <p:cNvSpPr/>
            <p:nvPr/>
          </p:nvSpPr>
          <p:spPr>
            <a:xfrm>
              <a:off x="5467214" y="1467757"/>
              <a:ext cx="1209007" cy="350605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0937A0-105E-6583-0E10-E4B3F8AB182E}"/>
                </a:ext>
              </a:extLst>
            </p:cNvPr>
            <p:cNvSpPr txBox="1"/>
            <p:nvPr/>
          </p:nvSpPr>
          <p:spPr>
            <a:xfrm>
              <a:off x="5651569" y="1628045"/>
              <a:ext cx="8402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</a:rPr>
                <a:t>CSS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219AEF-85E7-3FB2-F7E0-67B63752B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Delay-Based: </a:t>
            </a:r>
            <a:r>
              <a:rPr lang="en-US" dirty="0" err="1">
                <a:solidFill>
                  <a:srgbClr val="C00000"/>
                </a:solidFill>
              </a:rPr>
              <a:t>HyStart</a:t>
            </a:r>
            <a:r>
              <a:rPr lang="en-US" dirty="0">
                <a:solidFill>
                  <a:srgbClr val="C00000"/>
                </a:solidFill>
              </a:rPr>
              <a:t>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8EF5E-7340-DAEC-FAB6-4F41C55B4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6692" y="5610639"/>
            <a:ext cx="7765004" cy="1197453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en-US" dirty="0"/>
              <a:t>While in CSS grow at slower rate than 2x</a:t>
            </a:r>
          </a:p>
          <a:p>
            <a:r>
              <a:rPr lang="en-US" dirty="0"/>
              <a:t>If </a:t>
            </a:r>
            <a:r>
              <a:rPr lang="en-US" dirty="0" err="1"/>
              <a:t>HyStart</a:t>
            </a:r>
            <a:r>
              <a:rPr lang="en-US" dirty="0"/>
              <a:t> was “wrong” – </a:t>
            </a:r>
            <a:r>
              <a:rPr lang="en-US" dirty="0">
                <a:solidFill>
                  <a:srgbClr val="C00000"/>
                </a:solidFill>
              </a:rPr>
              <a:t>grow slower for some time</a:t>
            </a:r>
          </a:p>
          <a:p>
            <a:r>
              <a:rPr lang="en-US" dirty="0"/>
              <a:t>If </a:t>
            </a:r>
            <a:r>
              <a:rPr lang="en-US" dirty="0" err="1"/>
              <a:t>HyStart</a:t>
            </a:r>
            <a:r>
              <a:rPr lang="en-US" dirty="0"/>
              <a:t> was “right” – </a:t>
            </a:r>
            <a:r>
              <a:rPr lang="en-US" dirty="0">
                <a:solidFill>
                  <a:srgbClr val="C00000"/>
                </a:solidFill>
              </a:rPr>
              <a:t>CSS pushes past capacity limit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B0238-F4CD-11EB-8A06-2873C05D0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E5BF-E9E0-43FC-A8AC-37B872560073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0071F-97CE-1D04-FF76-AD766752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384" y="6356350"/>
            <a:ext cx="2743200" cy="365125"/>
          </a:xfrm>
        </p:spPr>
        <p:txBody>
          <a:bodyPr/>
          <a:lstStyle/>
          <a:p>
            <a:fld id="{ACE4A850-3FF9-4AB9-A8BE-D526BA9205D0}" type="slidenum">
              <a:rPr lang="en-US" smtClean="0"/>
              <a:t>8</a:t>
            </a:fld>
            <a:endParaRPr lang="en-US" dirty="0"/>
          </a:p>
        </p:txBody>
      </p:sp>
      <p:pic>
        <p:nvPicPr>
          <p:cNvPr id="12" name="Picture 11" descr="A graph with purple and green lines&#10;&#10;AI-generated content may be incorrect.">
            <a:extLst>
              <a:ext uri="{FF2B5EF4-FFF2-40B4-BE49-F238E27FC236}">
                <a16:creationId xmlns:a16="http://schemas.microsoft.com/office/drawing/2014/main" id="{A86FBC59-97DE-64E9-51E8-30A157F52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515" y="1335490"/>
            <a:ext cx="6989213" cy="4114861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E22BA00-2C76-C672-611B-D69047A05742}"/>
              </a:ext>
            </a:extLst>
          </p:cNvPr>
          <p:cNvSpPr txBox="1">
            <a:spLocks/>
          </p:cNvSpPr>
          <p:nvPr/>
        </p:nvSpPr>
        <p:spPr>
          <a:xfrm>
            <a:off x="317705" y="1726644"/>
            <a:ext cx="3492603" cy="45309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-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ptos" panose="020B0004020202020204" pitchFamily="34" charset="0"/>
              <a:buChar char="▪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Recognizes that delay increase a “noisy” signal</a:t>
            </a:r>
          </a:p>
          <a:p>
            <a:pPr lvl="1"/>
            <a:r>
              <a:rPr lang="en-US" dirty="0"/>
              <a:t>Doesn’t have  better signal!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Conservative Slow Start (CSS)</a:t>
            </a:r>
            <a:endParaRPr lang="en-US" dirty="0"/>
          </a:p>
          <a:p>
            <a:pPr lvl="1"/>
            <a:r>
              <a:rPr lang="en-US" dirty="0"/>
              <a:t>Slower growth</a:t>
            </a:r>
          </a:p>
          <a:p>
            <a:pPr lvl="1"/>
            <a:r>
              <a:rPr lang="en-US" dirty="0"/>
              <a:t>Check delay</a:t>
            </a:r>
          </a:p>
          <a:p>
            <a:r>
              <a:rPr lang="en-US" dirty="0"/>
              <a:t>Delay goes down?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Yes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back to SS</a:t>
            </a:r>
          </a:p>
          <a:p>
            <a:pPr lvl="1"/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No</a:t>
            </a:r>
            <a:r>
              <a:rPr lang="en-US" dirty="0">
                <a:sym typeface="Wingdings" panose="05000000000000000000" pitchFamily="2" charset="2"/>
              </a:rPr>
              <a:t>  go to 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5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07F87-97CB-3E42-0CB3-6CE736DBD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Delivered Bytes-Based: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BBR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5DDFC-A1D9-FDBA-EC8E-2AA9789EF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38" y="2139187"/>
            <a:ext cx="4581427" cy="35959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Exits when delivery rate stops growing</a:t>
            </a:r>
          </a:p>
          <a:p>
            <a:pPr lvl="1"/>
            <a:r>
              <a:rPr lang="en-US" dirty="0"/>
              <a:t>3 consecutive rounds (RTTs), less than 25%</a:t>
            </a:r>
          </a:p>
          <a:p>
            <a:pPr lvl="1"/>
            <a:r>
              <a:rPr lang="en-US" dirty="0"/>
              <a:t>Decision each round</a:t>
            </a:r>
          </a:p>
          <a:p>
            <a:r>
              <a:rPr lang="en-US" dirty="0"/>
              <a:t>When at capacity, RTTs increase </a:t>
            </a:r>
            <a:r>
              <a:rPr lang="en-US" dirty="0">
                <a:sym typeface="Wingdings" panose="05000000000000000000" pitchFamily="2" charset="2"/>
              </a:rPr>
              <a:t> rounds increase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33C6E-6228-1CF9-37FA-0105A8F1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E5BF-E9E0-43FC-A8AC-37B872560073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F307B-912C-52B8-1704-3A07047C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551359-E64E-1C78-C018-EA344592F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365" y="1825625"/>
            <a:ext cx="6921582" cy="42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4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6513</TotalTime>
  <Words>1278</Words>
  <Application>Microsoft Office PowerPoint</Application>
  <PresentationFormat>Widescreen</PresentationFormat>
  <Paragraphs>319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Arial</vt:lpstr>
      <vt:lpstr>Calibri</vt:lpstr>
      <vt:lpstr>Cambria Math</vt:lpstr>
      <vt:lpstr>Consolas</vt:lpstr>
      <vt:lpstr>Courier New</vt:lpstr>
      <vt:lpstr>Wingdings</vt:lpstr>
      <vt:lpstr>Office Theme</vt:lpstr>
      <vt:lpstr>SEARCH – a New Slow Start Algorithm for TCP and QUIC</vt:lpstr>
      <vt:lpstr>PowerPoint Presentation</vt:lpstr>
      <vt:lpstr>PowerPoint Presentation</vt:lpstr>
      <vt:lpstr>PowerPoint Presentation</vt:lpstr>
      <vt:lpstr>Outline</vt:lpstr>
      <vt:lpstr>Cubic (without HyStart)</vt:lpstr>
      <vt:lpstr>Delay-Based: HyStart</vt:lpstr>
      <vt:lpstr>Delay-Based: HyStart++</vt:lpstr>
      <vt:lpstr>Delivered Bytes-Based: BBR</vt:lpstr>
      <vt:lpstr>Delivered Bytes-Based: SEARCH</vt:lpstr>
      <vt:lpstr>4G LTE – Same old story</vt:lpstr>
      <vt:lpstr>4G LTE</vt:lpstr>
      <vt:lpstr>Outline</vt:lpstr>
      <vt:lpstr>Memory Use for Delivered Bytes</vt:lpstr>
      <vt:lpstr>Outline</vt:lpstr>
      <vt:lpstr>PowerPoint Presentation</vt:lpstr>
      <vt:lpstr>Using the Framework</vt:lpstr>
      <vt:lpstr>Summary</vt:lpstr>
      <vt:lpstr>SEARCH – a New Slow Start Algorithm for TCP and QUIC</vt:lpstr>
      <vt:lpstr>References</vt:lpstr>
      <vt:lpstr>TCP Congestion Control Test Framework</vt:lpstr>
      <vt:lpstr>TCP Congestion Control Test Framework</vt:lpstr>
      <vt:lpstr>TCP Congestion Control Test Framework</vt:lpstr>
      <vt:lpstr>Per-Flow Memory 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Claypool, Mark</dc:creator>
  <cp:lastModifiedBy>Claypool, Mark</cp:lastModifiedBy>
  <cp:revision>84</cp:revision>
  <dcterms:created xsi:type="dcterms:W3CDTF">2024-07-17T20:00:25Z</dcterms:created>
  <dcterms:modified xsi:type="dcterms:W3CDTF">2025-03-18T03:47:44Z</dcterms:modified>
</cp:coreProperties>
</file>