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4" r:id="rId3"/>
    <p:sldId id="375" r:id="rId4"/>
    <p:sldId id="346" r:id="rId5"/>
    <p:sldId id="315" r:id="rId6"/>
    <p:sldId id="368" r:id="rId7"/>
    <p:sldId id="338" r:id="rId8"/>
    <p:sldId id="370" r:id="rId9"/>
    <p:sldId id="358" r:id="rId10"/>
    <p:sldId id="373" r:id="rId11"/>
    <p:sldId id="362" r:id="rId12"/>
    <p:sldId id="376" r:id="rId13"/>
    <p:sldId id="365" r:id="rId14"/>
    <p:sldId id="366" r:id="rId15"/>
    <p:sldId id="374" r:id="rId16"/>
    <p:sldId id="361" r:id="rId17"/>
    <p:sldId id="3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B0F0"/>
    <a:srgbClr val="FF00FF"/>
    <a:srgbClr val="FFFFFF"/>
    <a:srgbClr val="CC00FF"/>
    <a:srgbClr val="FF9900"/>
    <a:srgbClr val="4FB791"/>
    <a:srgbClr val="44A977"/>
    <a:srgbClr val="62B1F6"/>
    <a:srgbClr val="BDD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6247" autoAdjust="0"/>
  </p:normalViewPr>
  <p:slideViewPr>
    <p:cSldViewPr snapToGrid="0">
      <p:cViewPr varScale="1">
        <p:scale>
          <a:sx n="54" d="100"/>
          <a:sy n="54" d="100"/>
        </p:scale>
        <p:origin x="747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A8D6-9A43-4B13-9F13-28EFDAAF65B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4B07B-2CA8-4094-B6C0-EBE44F07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EB97-B34E-480B-9D7A-B2BA38F33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4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EB97-B34E-480B-9D7A-B2BA38F33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9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EB97-B34E-480B-9D7A-B2BA38F33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EB97-B34E-480B-9D7A-B2BA38F33F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5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AEB97-B34E-480B-9D7A-B2BA38F33F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4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4B07B-2CA8-4094-B6C0-EBE44F076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207C-1AE6-1638-C4F3-A91CAC342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6F137-6F8B-6E7C-BCA1-01E65FE2F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BA6F9-88F5-2EC5-7113-E0285573FCEF}"/>
              </a:ext>
            </a:extLst>
          </p:cNvPr>
          <p:cNvSpPr/>
          <p:nvPr userDrawn="1"/>
        </p:nvSpPr>
        <p:spPr>
          <a:xfrm>
            <a:off x="4468633" y="6424654"/>
            <a:ext cx="811033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DCCB7-A515-09D8-79D1-7474D5869ED8}"/>
              </a:ext>
            </a:extLst>
          </p:cNvPr>
          <p:cNvSpPr/>
          <p:nvPr userDrawn="1"/>
        </p:nvSpPr>
        <p:spPr>
          <a:xfrm>
            <a:off x="174929" y="469127"/>
            <a:ext cx="1272208" cy="112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23F4-6053-49A8-5196-5CE42C04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10D6-8523-D9D3-C6C8-A84FB02D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7DCB0-4A36-B845-613C-C981FAF9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22952-DD35-9BC4-E0C6-28E0AC96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- Better Slow Start for TCP and QUIC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0EE9-A425-25DC-71B8-CA7B9FF5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3705-2D63-6B8C-7616-193AB3A3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7E88-ED5F-486B-3C41-E08CD634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DC85B-A347-E88B-6663-BEA07906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D5BC-FD01-49B7-A893-A77F5E77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F9E-2B27-48F9-84E9-60B5F0C1531E}" type="datetime1">
              <a:rPr lang="en-US" smtClean="0"/>
              <a:t>7/24/2024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9E1F1-7021-EF92-6BE0-0C968A0F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432594-5E3E-BF17-E02D-79DA471FA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               - Better Slow Start for TCP and QUIC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DD3BC2-B799-94B1-1AC0-2387C4E2A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332" y="646876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6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12FB-4DCC-1CF4-8230-3665B111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2" y="365125"/>
            <a:ext cx="100593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DDC0-2395-97A3-ED9E-F7BD6DAB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C33E3-D657-F609-EA4A-81F6C91EA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818CF-652A-154F-4E1A-BA4FA4B10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39947-D7FB-F688-D867-D6F92D4B8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7A8D7-148A-8BB4-08C0-9CD4832E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EEB3-350D-44A0-998A-8296675616F4}" type="datetime1">
              <a:rPr lang="en-US" smtClean="0"/>
              <a:t>7/24/2024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E4538-9CDD-4844-64CF-966ADF4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AC5EDE3-5CCA-649A-B111-F9024F7358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               - Better Slow Start for TCP and QUIC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5BAA3-E369-BA73-F578-6E4B40D82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332" y="646876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6561-766B-5599-A28B-2A684173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E5FCA-D02E-66C5-C211-69DF347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CF291-537D-DD42-405C-1493C117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353520-A3B4-6D03-FCA4-DEB22A5BD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               - Better Slow Start for TCP and QUIC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079F9-F67A-1A8D-966F-1A6563173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332" y="646876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2D6DC-4FDB-0397-E83E-6F17758D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EFEC-629D-41AD-B4EE-6438FFF3B318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5D00A-AC80-2249-17B9-34768242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1BAE2-4A55-3723-F808-E6FB832CB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               - Better Slow Start for TCP and QUIC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56A67-1BCB-C93C-9C5B-53DD671C9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332" y="646876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2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546C-40A6-6274-4453-8AB917F4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AC38C-0CCD-85C1-2DE4-366B0D2F5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9AC0-2E3B-9DFC-057E-15628B55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8EF5-16D8-47FE-88E7-71428D7B4934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195F-5B41-405F-42C8-3EF64E1D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DD5357-3DF8-2F0A-1A5D-250515450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               - Better Slow Start for TCP and QUIC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3391F-8765-D70E-0DFB-32802EAFE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332" y="646876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BFA42-7562-63CA-55AF-D049EBAFC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9ABF3-4783-6942-1D58-AEE3651CF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6FC6C-67A1-2A40-D3CC-E9A3C7D5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A859-052A-4C81-977B-712FCFAEA8A1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8EF1-B5A4-AF96-429E-A77E5E15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E8C523-F963-AAFA-5101-D890965D6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               - Better Slow Start for TCP and QUIC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2BF85-A3F8-2602-E4F3-04868B578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332" y="646876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916B1-4835-41C5-A6AC-E0CA8E7B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6" y="365125"/>
            <a:ext cx="9787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8F57-8E41-4321-3C88-9FF3504E8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5EA7-221B-49BD-A921-7312C77EA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9232A08-1BC6-42B3-A866-1BE7660920D9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3CC6-8C56-68F6-4F38-2AD759300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A283C-6E1A-E280-A732-E32D4CD7E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CE4A850-3FF9-4AB9-A8BE-D526BA9205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ue magnifying glass with a graph&#10;&#10;Description automatically generated">
            <a:extLst>
              <a:ext uri="{FF2B5EF4-FFF2-40B4-BE49-F238E27FC236}">
                <a16:creationId xmlns:a16="http://schemas.microsoft.com/office/drawing/2014/main" id="{FEE504A0-88F7-1AC7-E465-CB099B5CC66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8" y="523077"/>
            <a:ext cx="1047758" cy="1009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A7898-48B3-8B83-5206-E16262528A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57332" y="6468763"/>
            <a:ext cx="650473" cy="1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-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ptos" panose="020B0004020202020204" pitchFamily="34" charset="0"/>
        <a:buChar char="▪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ject-Faster/tcp_ss_search/tree/net-next-6.10rc2" TargetMode="External"/><Relationship Id="rId2" Type="http://schemas.openxmlformats.org/officeDocument/2006/relationships/hyperlink" Target="https://github.com/Project-Faster/tcp_ss_search.g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Project-Faster/quicly/tree/generic-slowsta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earch-ss.wpi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claypool/papers/quic-search-lanman-24/" TargetMode="External"/><Relationship Id="rId2" Type="http://schemas.openxmlformats.org/officeDocument/2006/relationships/hyperlink" Target="https://web.cs.wpi.edu/~claypool/papers/search-wowmom-2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cs.wpi.edu/~claypool/papers/search-netdev-2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eeexplore.ieee.org/document/10073485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claypool/papers/search-wowmom-2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asat (American company) - Wikipedia">
            <a:extLst>
              <a:ext uri="{FF2B5EF4-FFF2-40B4-BE49-F238E27FC236}">
                <a16:creationId xmlns:a16="http://schemas.microsoft.com/office/drawing/2014/main" id="{56B735DE-5C8C-9395-3240-41E0971D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2" y="5810341"/>
            <a:ext cx="2104275" cy="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5108A-C0E4-E0A3-440F-8893D0D07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798" y="770199"/>
            <a:ext cx="10826470" cy="16062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New Slow Start Algorithm for TCP and QUIC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D917C-6285-7AB2-7A55-1EB8A1A84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2943" y="2865934"/>
            <a:ext cx="3614871" cy="16062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FB7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Jae Chung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dirty="0">
                <a:solidFill>
                  <a:srgbClr val="4FB7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Feng Li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orcester Polytechnic Institute - Wikipedia">
            <a:extLst>
              <a:ext uri="{FF2B5EF4-FFF2-40B4-BE49-F238E27FC236}">
                <a16:creationId xmlns:a16="http://schemas.microsoft.com/office/drawing/2014/main" id="{5655C22E-17D5-038B-35FF-9004626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76" y="5833843"/>
            <a:ext cx="1873102" cy="6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667CD1-74D0-F051-E880-DAC6068C13C6}"/>
              </a:ext>
            </a:extLst>
          </p:cNvPr>
          <p:cNvSpPr txBox="1">
            <a:spLocks/>
          </p:cNvSpPr>
          <p:nvPr/>
        </p:nvSpPr>
        <p:spPr>
          <a:xfrm>
            <a:off x="5942991" y="2865934"/>
            <a:ext cx="4835845" cy="133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Maryam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Ataei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Kachooei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Claypool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752C0-C5B4-BFF4-C566-BDB7D266F4CF}"/>
              </a:ext>
            </a:extLst>
          </p:cNvPr>
          <p:cNvSpPr txBox="1"/>
          <p:nvPr/>
        </p:nvSpPr>
        <p:spPr>
          <a:xfrm>
            <a:off x="4905925" y="4528078"/>
            <a:ext cx="29422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IETF CCWG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Vancouver, Canada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209906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A5EE-41B8-A9E7-84DB-04EC8305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938" y="1412341"/>
            <a:ext cx="9897862" cy="4764622"/>
          </a:xfrm>
        </p:spPr>
        <p:txBody>
          <a:bodyPr/>
          <a:lstStyle/>
          <a:p>
            <a:r>
              <a:rPr lang="en-US" dirty="0"/>
              <a:t>Motivation				(</a:t>
            </a:r>
            <a:r>
              <a:rPr lang="en-US" dirty="0">
                <a:solidFill>
                  <a:srgbClr val="0070C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SEARCH					(</a:t>
            </a:r>
            <a:r>
              <a:rPr lang="en-US" dirty="0">
                <a:solidFill>
                  <a:srgbClr val="0070C0"/>
                </a:solidFill>
              </a:rPr>
              <a:t>done</a:t>
            </a:r>
            <a:r>
              <a:rPr lang="en-US" dirty="0"/>
              <a:t>)		</a:t>
            </a:r>
          </a:p>
          <a:p>
            <a:r>
              <a:rPr lang="en-US" dirty="0"/>
              <a:t>Performance Evaluation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48232-553C-096B-1292-E05D8433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3E6AE-3237-6B37-E883-330985CD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93AF-97C1-DD3D-B309-E728C6CA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DBA4-E017-1AFA-9375-AD92D0CF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3A36BC-7944-508F-AEE5-DBD9FB73284A}"/>
              </a:ext>
            </a:extLst>
          </p:cNvPr>
          <p:cNvGrpSpPr/>
          <p:nvPr/>
        </p:nvGrpSpPr>
        <p:grpSpPr>
          <a:xfrm>
            <a:off x="585745" y="3356575"/>
            <a:ext cx="5195012" cy="2999775"/>
            <a:chOff x="438942" y="3754710"/>
            <a:chExt cx="5195012" cy="2999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17DF9F-8FE4-4F7C-100B-CE17A17BE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942" y="3754710"/>
              <a:ext cx="5195012" cy="2351231"/>
            </a:xfrm>
            <a:prstGeom prst="rect">
              <a:avLst/>
            </a:prstGeom>
            <a:ln w="28575">
              <a:solidFill>
                <a:schemeClr val="tx1"/>
              </a:solidFill>
              <a:prstDash val="sysDot"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86C7EB-8318-DC57-B378-647A98586FCB}"/>
                </a:ext>
              </a:extLst>
            </p:cNvPr>
            <p:cNvSpPr txBox="1"/>
            <p:nvPr/>
          </p:nvSpPr>
          <p:spPr>
            <a:xfrm>
              <a:off x="2581996" y="6231265"/>
              <a:ext cx="90890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GEO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26A9DC-5DB0-CA99-9E70-871F4AB958BF}"/>
              </a:ext>
            </a:extLst>
          </p:cNvPr>
          <p:cNvGrpSpPr/>
          <p:nvPr/>
        </p:nvGrpSpPr>
        <p:grpSpPr>
          <a:xfrm>
            <a:off x="6092300" y="3521920"/>
            <a:ext cx="5036599" cy="2744737"/>
            <a:chOff x="6096000" y="3236084"/>
            <a:chExt cx="5036599" cy="27447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34DA73-0340-5A50-D7BF-FF180CF0A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236084"/>
              <a:ext cx="5036599" cy="2042130"/>
            </a:xfrm>
            <a:prstGeom prst="rect">
              <a:avLst/>
            </a:prstGeom>
            <a:ln w="28575">
              <a:solidFill>
                <a:schemeClr val="tx1"/>
              </a:solidFill>
              <a:prstDash val="sysDot"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3DCD87-6DCC-E88F-67E6-3AD82A3F4663}"/>
                </a:ext>
              </a:extLst>
            </p:cNvPr>
            <p:cNvSpPr txBox="1"/>
            <p:nvPr/>
          </p:nvSpPr>
          <p:spPr>
            <a:xfrm>
              <a:off x="8100537" y="5457601"/>
              <a:ext cx="1027525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Wi-Fi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2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3CE03EAC-347A-C0FB-86F2-5ED18541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043322" y="2991573"/>
            <a:ext cx="375743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Performance – </a:t>
            </a:r>
            <a:br>
              <a:rPr lang="en-US" dirty="0"/>
            </a:br>
            <a:r>
              <a:rPr lang="en-US" dirty="0"/>
              <a:t>GEO Satellite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5B25-9CA0-FB6C-044B-DD3D481E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7/24/2024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D7EAD0-62F7-694B-38C7-FADB903E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945" y="267968"/>
            <a:ext cx="2536255" cy="2011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969E4-76F0-6213-6A93-7D21E1D9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008" y="2397600"/>
            <a:ext cx="2626129" cy="2011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28AE56-2D55-D1BB-F78B-4B51EF33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527232"/>
            <a:ext cx="2684545" cy="2011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383C10-5498-945D-C6AF-59FBC550D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588" y="267199"/>
            <a:ext cx="2577096" cy="20116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15E792-9320-39F1-628C-64281085F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215" y="2396831"/>
            <a:ext cx="2699842" cy="2011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3FE9E9-5C90-8962-B98F-CC49FAA96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083" y="4526463"/>
            <a:ext cx="2632106" cy="20116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E1834-B931-0CAB-E932-E4E468B797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280" y="293588"/>
            <a:ext cx="3791740" cy="288017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EAD14C7-909B-4793-113B-907FE91B0462}"/>
              </a:ext>
            </a:extLst>
          </p:cNvPr>
          <p:cNvSpPr/>
          <p:nvPr/>
        </p:nvSpPr>
        <p:spPr>
          <a:xfrm>
            <a:off x="4538331" y="6407469"/>
            <a:ext cx="7701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971B2-9078-0178-1EC5-AAF58B6D9C8D}"/>
              </a:ext>
            </a:extLst>
          </p:cNvPr>
          <p:cNvSpPr txBox="1"/>
          <p:nvPr/>
        </p:nvSpPr>
        <p:spPr>
          <a:xfrm rot="16200000">
            <a:off x="1171116" y="911136"/>
            <a:ext cx="1461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HyStart</a:t>
            </a:r>
            <a:r>
              <a:rPr lang="en-US" sz="2000" b="1" dirty="0"/>
              <a:t>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A6FA1-4ABF-663A-6474-29AFD5C708F2}"/>
              </a:ext>
            </a:extLst>
          </p:cNvPr>
          <p:cNvSpPr txBox="1"/>
          <p:nvPr/>
        </p:nvSpPr>
        <p:spPr>
          <a:xfrm rot="16200000">
            <a:off x="1159093" y="3069890"/>
            <a:ext cx="1485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HyStart</a:t>
            </a:r>
            <a:r>
              <a:rPr lang="en-US" sz="2000" b="1" dirty="0"/>
              <a:t>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91400-AC23-BED4-3FDE-E7C2F89BF992}"/>
              </a:ext>
            </a:extLst>
          </p:cNvPr>
          <p:cNvSpPr txBox="1"/>
          <p:nvPr/>
        </p:nvSpPr>
        <p:spPr>
          <a:xfrm rot="16200000">
            <a:off x="1316572" y="5091314"/>
            <a:ext cx="1170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SEARCH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FCB25FD1-DCD5-6373-B686-9F650F9A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E4A850-3FF9-4AB9-A8BE-D526BA9205D0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3D0DC-FF63-AB0D-DB76-9DE604253C1A}"/>
              </a:ext>
            </a:extLst>
          </p:cNvPr>
          <p:cNvGrpSpPr/>
          <p:nvPr/>
        </p:nvGrpSpPr>
        <p:grpSpPr>
          <a:xfrm>
            <a:off x="7923795" y="3402672"/>
            <a:ext cx="3902225" cy="2796247"/>
            <a:chOff x="7923795" y="3402672"/>
            <a:chExt cx="3902225" cy="27962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68C5E4-7ABE-D1B1-8AA9-0E9EAFD6A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3795" y="3402672"/>
              <a:ext cx="3902225" cy="279624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216CFFA-E3C2-75DA-2FA0-D5244FB12E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0117" y="4404820"/>
              <a:ext cx="306279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1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382-BA2C-81A8-403F-E444264D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– Wi-Fi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55F3E-F668-9A1C-8E9F-7B9B6361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95AFB-7CAF-70A1-BF0F-0D37DBFD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9D629-2F5D-11A7-0556-B90B20187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7045CE-ADCC-95DF-7B2B-BA3EC83F5CCE}"/>
              </a:ext>
            </a:extLst>
          </p:cNvPr>
          <p:cNvGrpSpPr/>
          <p:nvPr/>
        </p:nvGrpSpPr>
        <p:grpSpPr>
          <a:xfrm>
            <a:off x="925232" y="1690688"/>
            <a:ext cx="3822972" cy="4682757"/>
            <a:chOff x="925232" y="1690688"/>
            <a:chExt cx="3822972" cy="4682757"/>
          </a:xfrm>
        </p:grpSpPr>
        <p:pic>
          <p:nvPicPr>
            <p:cNvPr id="8" name="Picture 7" descr="A graph with numbers and letters&#10;&#10;Description automatically generated">
              <a:extLst>
                <a:ext uri="{FF2B5EF4-FFF2-40B4-BE49-F238E27FC236}">
                  <a16:creationId xmlns:a16="http://schemas.microsoft.com/office/drawing/2014/main" id="{FB259879-4E87-4CA0-C1F5-D29CBED4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232" y="1690688"/>
              <a:ext cx="3822972" cy="46827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E6F02-8341-0FD7-F61A-481CDE6B1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1680" y="1941875"/>
              <a:ext cx="735020" cy="39319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9DBC89-4061-B9C7-97E7-85B8F09385B0}"/>
                </a:ext>
              </a:extLst>
            </p:cNvPr>
            <p:cNvSpPr/>
            <p:nvPr/>
          </p:nvSpPr>
          <p:spPr>
            <a:xfrm>
              <a:off x="4038600" y="1941875"/>
              <a:ext cx="485775" cy="3931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991653-5647-66AB-0E7A-8D045A718307}"/>
              </a:ext>
            </a:extLst>
          </p:cNvPr>
          <p:cNvGrpSpPr/>
          <p:nvPr/>
        </p:nvGrpSpPr>
        <p:grpSpPr>
          <a:xfrm>
            <a:off x="5459207" y="1383069"/>
            <a:ext cx="6414143" cy="4810607"/>
            <a:chOff x="5459207" y="1383069"/>
            <a:chExt cx="6414143" cy="481060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61C0F9F-AF42-D564-E200-F3EC947289CF}"/>
                </a:ext>
              </a:extLst>
            </p:cNvPr>
            <p:cNvGrpSpPr/>
            <p:nvPr/>
          </p:nvGrpSpPr>
          <p:grpSpPr>
            <a:xfrm>
              <a:off x="5459207" y="1383069"/>
              <a:ext cx="6414143" cy="4810607"/>
              <a:chOff x="5459207" y="1383069"/>
              <a:chExt cx="6414143" cy="4810607"/>
            </a:xfrm>
            <a:solidFill>
              <a:schemeClr val="bg1"/>
            </a:solidFill>
          </p:grpSpPr>
          <p:pic>
            <p:nvPicPr>
              <p:cNvPr id="11" name="Picture 10" descr="A graph with numbers and colored dots&#10;&#10;Description automatically generated">
                <a:extLst>
                  <a:ext uri="{FF2B5EF4-FFF2-40B4-BE49-F238E27FC236}">
                    <a16:creationId xmlns:a16="http://schemas.microsoft.com/office/drawing/2014/main" id="{FC05FE70-EC6D-A424-3A7E-D20D20D98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9207" y="1383069"/>
                <a:ext cx="6414143" cy="4810607"/>
              </a:xfrm>
              <a:prstGeom prst="rect">
                <a:avLst/>
              </a:prstGeom>
              <a:grpFill/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1BDE385-971B-0758-8E11-2D2C7B294219}"/>
                  </a:ext>
                </a:extLst>
              </p:cNvPr>
              <p:cNvSpPr/>
              <p:nvPr/>
            </p:nvSpPr>
            <p:spPr>
              <a:xfrm>
                <a:off x="6629400" y="5181600"/>
                <a:ext cx="161925" cy="18097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3957D4-1F0F-0141-8261-DBD165D20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4009" y="2518105"/>
              <a:ext cx="1114581" cy="19052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492DF1-04BC-BA00-7656-2ABCE843553A}"/>
                </a:ext>
              </a:extLst>
            </p:cNvPr>
            <p:cNvSpPr/>
            <p:nvPr/>
          </p:nvSpPr>
          <p:spPr>
            <a:xfrm>
              <a:off x="9844009" y="2771775"/>
              <a:ext cx="1204991" cy="19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67D4399-F8A8-B07A-B904-B32BFD4F01ED}"/>
              </a:ext>
            </a:extLst>
          </p:cNvPr>
          <p:cNvSpPr/>
          <p:nvPr/>
        </p:nvSpPr>
        <p:spPr>
          <a:xfrm>
            <a:off x="1901267" y="4480264"/>
            <a:ext cx="727969" cy="70133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87AF43-A705-0523-D342-2716199C15C1}"/>
              </a:ext>
            </a:extLst>
          </p:cNvPr>
          <p:cNvSpPr/>
          <p:nvPr/>
        </p:nvSpPr>
        <p:spPr>
          <a:xfrm>
            <a:off x="2570195" y="2865438"/>
            <a:ext cx="727969" cy="70133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7D2C1F-5B3D-E5AA-FB4F-28F62F112FB3}"/>
              </a:ext>
            </a:extLst>
          </p:cNvPr>
          <p:cNvSpPr/>
          <p:nvPr/>
        </p:nvSpPr>
        <p:spPr>
          <a:xfrm>
            <a:off x="3390392" y="4129596"/>
            <a:ext cx="727969" cy="70133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A9895C-F44B-84C1-0C6F-10627532E29A}"/>
              </a:ext>
            </a:extLst>
          </p:cNvPr>
          <p:cNvSpPr/>
          <p:nvPr/>
        </p:nvSpPr>
        <p:spPr>
          <a:xfrm>
            <a:off x="6136454" y="1796765"/>
            <a:ext cx="727969" cy="70133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FE9A4F-8FDD-15B1-89BD-12C663A4208B}"/>
              </a:ext>
            </a:extLst>
          </p:cNvPr>
          <p:cNvSpPr/>
          <p:nvPr/>
        </p:nvSpPr>
        <p:spPr>
          <a:xfrm>
            <a:off x="10685015" y="4129596"/>
            <a:ext cx="727969" cy="70133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13D8B8-8C7D-C4E1-D0AC-E665A150A84B}"/>
              </a:ext>
            </a:extLst>
          </p:cNvPr>
          <p:cNvSpPr/>
          <p:nvPr/>
        </p:nvSpPr>
        <p:spPr>
          <a:xfrm>
            <a:off x="6158052" y="5177061"/>
            <a:ext cx="727969" cy="701336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E49BE-63AE-0B3F-2F2F-A207905CB097}"/>
              </a:ext>
            </a:extLst>
          </p:cNvPr>
          <p:cNvSpPr txBox="1"/>
          <p:nvPr/>
        </p:nvSpPr>
        <p:spPr>
          <a:xfrm>
            <a:off x="7999364" y="1321356"/>
            <a:ext cx="1458476" cy="4001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~15 </a:t>
            </a:r>
            <a:r>
              <a:rPr lang="en-US" sz="2000" dirty="0" err="1"/>
              <a:t>MBytes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52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AA05-0719-C120-4963-D32E151D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968E-4476-C7FB-D453-B259C32C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554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Linux Kernel Modules</a:t>
            </a:r>
          </a:p>
          <a:p>
            <a:pPr lvl="1"/>
            <a:r>
              <a:rPr lang="en-US" dirty="0"/>
              <a:t>5.13.x series kernel (main branch) </a:t>
            </a:r>
          </a:p>
          <a:p>
            <a:pPr marL="457200" lvl="1" indent="0">
              <a:buNone/>
            </a:pPr>
            <a:r>
              <a:rPr lang="en-US" sz="3000" dirty="0">
                <a:hlinkClick r:id="rId2"/>
              </a:rPr>
              <a:t>https://github.com/Project-Faster/tcp_ss_search.git</a:t>
            </a:r>
            <a:endParaRPr lang="en-US" sz="3000" dirty="0"/>
          </a:p>
          <a:p>
            <a:pPr lvl="1"/>
            <a:r>
              <a:rPr lang="en-US" dirty="0"/>
              <a:t>6.10rc2 based (net-next-6.10rc2 branch) </a:t>
            </a:r>
          </a:p>
          <a:p>
            <a:pPr marL="457200" lvl="1" indent="0">
              <a:buNone/>
            </a:pPr>
            <a:r>
              <a:rPr lang="en-US" sz="2800" dirty="0">
                <a:hlinkClick r:id="rId3"/>
              </a:rPr>
              <a:t>https://github.com/Project-Faster/tcp_ss_search/tree/net-next-6.10rc2</a:t>
            </a:r>
            <a:r>
              <a:rPr lang="en-US" sz="2800" dirty="0"/>
              <a:t>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QUIC H2O/</a:t>
            </a:r>
            <a:r>
              <a:rPr lang="en-US" dirty="0" err="1">
                <a:solidFill>
                  <a:srgbClr val="0070C0"/>
                </a:solidFill>
              </a:rPr>
              <a:t>Quicly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3000" dirty="0">
                <a:hlinkClick r:id="rId4"/>
              </a:rPr>
              <a:t>https://github.com/Project-Faster/quicly/tree/generic-slowstart</a:t>
            </a:r>
            <a:r>
              <a:rPr lang="en-US" sz="3000" dirty="0"/>
              <a:t>  </a:t>
            </a:r>
            <a:r>
              <a:rPr lang="en-US" dirty="0"/>
              <a:t> </a:t>
            </a:r>
          </a:p>
          <a:p>
            <a:pPr>
              <a:spcBef>
                <a:spcPts val="1800"/>
              </a:spcBef>
            </a:pPr>
            <a:r>
              <a:rPr lang="en-US" dirty="0"/>
              <a:t>Upstream into Linux mainstream and open source QUIC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D165-8EF0-0CA2-3225-F024DF79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FF1E-212F-5C68-A762-8946FB3D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1F463-610D-B16B-0B92-E34E2090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9F44-C970-11DE-2DDE-E499DE65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2A8F-66F2-879B-8995-563B73F38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39"/>
            <a:ext cx="10515600" cy="4805994"/>
          </a:xfrm>
        </p:spPr>
        <p:txBody>
          <a:bodyPr>
            <a:normAutofit/>
          </a:bodyPr>
          <a:lstStyle/>
          <a:p>
            <a:r>
              <a:rPr lang="en-US" dirty="0" err="1"/>
              <a:t>HyStart</a:t>
            </a:r>
            <a:r>
              <a:rPr lang="en-US" dirty="0"/>
              <a:t> does not work in wireless environments (GEO, LEO, 4G LTE, Wi-Fi)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premature slow start exits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SEARCH</a:t>
            </a:r>
          </a:p>
          <a:p>
            <a:pPr lvl="1"/>
            <a:r>
              <a:rPr lang="en-US" dirty="0"/>
              <a:t>Determines “choke point” from expected delivered bytes</a:t>
            </a:r>
          </a:p>
          <a:p>
            <a:pPr lvl="1"/>
            <a:r>
              <a:rPr lang="en-US" dirty="0"/>
              <a:t>Exits slow start after congestion point, before loss</a:t>
            </a:r>
          </a:p>
          <a:p>
            <a:pPr lvl="1"/>
            <a:r>
              <a:rPr lang="en-US" dirty="0"/>
              <a:t>Improves utilization, reduces packet loss (versus off)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87CDB-EA86-9F42-5722-F7C66586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6545-94A4-E3EB-2D6C-5D40A20B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9754-D378-A81F-221E-A3E2C322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C63FC3-BD7C-A955-96B1-7483F3BA2B54}"/>
              </a:ext>
            </a:extLst>
          </p:cNvPr>
          <p:cNvGrpSpPr/>
          <p:nvPr/>
        </p:nvGrpSpPr>
        <p:grpSpPr>
          <a:xfrm>
            <a:off x="1566406" y="4986076"/>
            <a:ext cx="8552872" cy="1006764"/>
            <a:chOff x="1413164" y="5089236"/>
            <a:chExt cx="8552872" cy="10067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42CD8A-1044-73C9-8B64-FA40ABA70CC7}"/>
                </a:ext>
              </a:extLst>
            </p:cNvPr>
            <p:cNvSpPr/>
            <p:nvPr/>
          </p:nvSpPr>
          <p:spPr>
            <a:xfrm>
              <a:off x="1413164" y="5089236"/>
              <a:ext cx="8552872" cy="100676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3C95DB-6E13-41B1-D7BA-97890E45D846}"/>
                </a:ext>
              </a:extLst>
            </p:cNvPr>
            <p:cNvGrpSpPr/>
            <p:nvPr/>
          </p:nvGrpSpPr>
          <p:grpSpPr>
            <a:xfrm>
              <a:off x="1487055" y="5155483"/>
              <a:ext cx="8327703" cy="874271"/>
              <a:chOff x="1413164" y="5156958"/>
              <a:chExt cx="8327703" cy="87427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D2D1E5-DD6E-855F-764C-D5C293D703EB}"/>
                  </a:ext>
                </a:extLst>
              </p:cNvPr>
              <p:cNvSpPr txBox="1"/>
              <p:nvPr/>
            </p:nvSpPr>
            <p:spPr>
              <a:xfrm>
                <a:off x="4910249" y="5301707"/>
                <a:ext cx="48306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hlinkClick r:id="rId2"/>
                  </a:rPr>
                  <a:t>https://search-ss.wpi.edu/</a:t>
                </a:r>
                <a:r>
                  <a:rPr lang="en-US" sz="3200" dirty="0"/>
                  <a:t> </a:t>
                </a:r>
              </a:p>
            </p:txBody>
          </p:sp>
          <p:pic>
            <p:nvPicPr>
              <p:cNvPr id="13" name="Picture 2" descr="[SEARCH]">
                <a:extLst>
                  <a:ext uri="{FF2B5EF4-FFF2-40B4-BE49-F238E27FC236}">
                    <a16:creationId xmlns:a16="http://schemas.microsoft.com/office/drawing/2014/main" id="{328E7FF4-B697-C6FA-4204-898FD012C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3164" y="5156958"/>
                <a:ext cx="3497085" cy="87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41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asat (American company) - Wikipedia">
            <a:extLst>
              <a:ext uri="{FF2B5EF4-FFF2-40B4-BE49-F238E27FC236}">
                <a16:creationId xmlns:a16="http://schemas.microsoft.com/office/drawing/2014/main" id="{56B735DE-5C8C-9395-3240-41E0971D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2" y="5810341"/>
            <a:ext cx="2104275" cy="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5108A-C0E4-E0A3-440F-8893D0D07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000" y="2236069"/>
            <a:ext cx="10826470" cy="16062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New Slow Start Algorithm for TCP and QUIC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D917C-6285-7AB2-7A55-1EB8A1A84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1821" y="4062456"/>
            <a:ext cx="3614871" cy="16062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FB7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Jae Chung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dirty="0">
                <a:solidFill>
                  <a:srgbClr val="4FB7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Feng Li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orcester Polytechnic Institute - Wikipedia">
            <a:extLst>
              <a:ext uri="{FF2B5EF4-FFF2-40B4-BE49-F238E27FC236}">
                <a16:creationId xmlns:a16="http://schemas.microsoft.com/office/drawing/2014/main" id="{5655C22E-17D5-038B-35FF-9004626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76" y="5833843"/>
            <a:ext cx="1873102" cy="6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D667CD1-74D0-F051-E880-DAC6068C13C6}"/>
              </a:ext>
            </a:extLst>
          </p:cNvPr>
          <p:cNvSpPr txBox="1">
            <a:spLocks/>
          </p:cNvSpPr>
          <p:nvPr/>
        </p:nvSpPr>
        <p:spPr>
          <a:xfrm>
            <a:off x="5951869" y="4062456"/>
            <a:ext cx="4835845" cy="133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Maryam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Ataei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Kachooei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Claypool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752C0-C5B4-BFF4-C566-BDB7D266F4CF}"/>
              </a:ext>
            </a:extLst>
          </p:cNvPr>
          <p:cNvSpPr txBox="1"/>
          <p:nvPr/>
        </p:nvSpPr>
        <p:spPr>
          <a:xfrm>
            <a:off x="4879292" y="5411450"/>
            <a:ext cx="29422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IETF CCWG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Vancouver, Canada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F6C4E-1F13-EC6D-B7F1-D0F87DCD0761}"/>
              </a:ext>
            </a:extLst>
          </p:cNvPr>
          <p:cNvSpPr txBox="1"/>
          <p:nvPr/>
        </p:nvSpPr>
        <p:spPr>
          <a:xfrm>
            <a:off x="2400797" y="619938"/>
            <a:ext cx="8051178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 </a:t>
            </a:r>
          </a:p>
          <a:p>
            <a:r>
              <a:rPr lang="en-US" sz="4800" dirty="0"/>
              <a:t> Thank-you for your attention!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463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464F-14DA-BF62-470A-9B11E5DB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6FE40-AD86-6116-DAD2-F2AD1ED2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636"/>
            <a:ext cx="10515600" cy="389774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hlinkClick r:id="rId2"/>
              </a:rPr>
              <a:t>Improving TCP Slow Start Performance in Wireless Networks with SEARCH</a:t>
            </a:r>
            <a:endParaRPr lang="en-US" sz="2800" dirty="0"/>
          </a:p>
          <a:p>
            <a:pPr lvl="1"/>
            <a:r>
              <a:rPr lang="en-US" sz="2400" i="1" dirty="0"/>
              <a:t>IEEE World of Wireless, Mobile and Multimedia Networks (</a:t>
            </a:r>
            <a:r>
              <a:rPr lang="en-US" sz="2400" i="1" dirty="0" err="1"/>
              <a:t>WoWMoM</a:t>
            </a:r>
            <a:r>
              <a:rPr lang="en-US" sz="2400" i="1" dirty="0"/>
              <a:t>)</a:t>
            </a:r>
          </a:p>
          <a:p>
            <a:pPr lvl="1"/>
            <a:r>
              <a:rPr lang="en-US" sz="2400" dirty="0"/>
              <a:t>Perth, Australia, June 2024. </a:t>
            </a:r>
          </a:p>
          <a:p>
            <a:r>
              <a:rPr lang="en-US" sz="2800" dirty="0">
                <a:hlinkClick r:id="rId3"/>
              </a:rPr>
              <a:t>Improving QUIC Slow Start Behavior in Wireless Networks with SEARCH</a:t>
            </a:r>
            <a:endParaRPr lang="en-US" sz="2800" dirty="0"/>
          </a:p>
          <a:p>
            <a:pPr lvl="1"/>
            <a:r>
              <a:rPr lang="en-US" sz="2400" i="1" dirty="0"/>
              <a:t>IEEE Local and Metropolitan Area Networks (LANMAN)</a:t>
            </a:r>
          </a:p>
          <a:p>
            <a:pPr lvl="1"/>
            <a:r>
              <a:rPr lang="en-US" sz="2400" dirty="0"/>
              <a:t>Boston, Massachusetts, USA, July 2024</a:t>
            </a:r>
          </a:p>
          <a:p>
            <a:r>
              <a:rPr lang="en-US" sz="2800" dirty="0">
                <a:hlinkClick r:id="rId4"/>
              </a:rPr>
              <a:t>Implementation of the SEARCH Slow Start Algorithm in the Linux Kernel</a:t>
            </a:r>
            <a:endParaRPr lang="en-US" sz="2800" dirty="0"/>
          </a:p>
          <a:p>
            <a:pPr lvl="1"/>
            <a:r>
              <a:rPr lang="en-US" sz="2400" i="1" dirty="0"/>
              <a:t>0x18 </a:t>
            </a:r>
            <a:r>
              <a:rPr lang="en-US" sz="2400" i="1" dirty="0" err="1"/>
              <a:t>NetDev</a:t>
            </a:r>
            <a:r>
              <a:rPr lang="en-US" sz="2400" i="1" dirty="0"/>
              <a:t> Conference</a:t>
            </a:r>
          </a:p>
          <a:p>
            <a:pPr lvl="1"/>
            <a:r>
              <a:rPr lang="en-US" sz="2400" dirty="0"/>
              <a:t>Santa Clara, California, USA, July 2024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F5FF-ABDA-3F9A-B452-35378895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54D73-7E49-A76F-B29E-1E6D63A7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BDD87-2C41-EC6B-1137-2F29F0D9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1119-E108-4861-B604-2593A97F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0" y="365125"/>
            <a:ext cx="6547757" cy="1325563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HyStart</a:t>
            </a:r>
            <a:r>
              <a:rPr lang="en-US" dirty="0">
                <a:solidFill>
                  <a:srgbClr val="002060"/>
                </a:solidFill>
              </a:rPr>
              <a:t> On</a:t>
            </a:r>
            <a:r>
              <a:rPr lang="en-US" dirty="0"/>
              <a:t>, </a:t>
            </a:r>
            <a:r>
              <a:rPr lang="en-US" dirty="0" err="1">
                <a:solidFill>
                  <a:srgbClr val="008000"/>
                </a:solidFill>
              </a:rPr>
              <a:t>HyStart</a:t>
            </a:r>
            <a:r>
              <a:rPr lang="en-US" dirty="0">
                <a:solidFill>
                  <a:srgbClr val="008000"/>
                </a:solidFill>
              </a:rPr>
              <a:t> Off</a:t>
            </a:r>
            <a:r>
              <a:rPr lang="en-US" dirty="0"/>
              <a:t>, </a:t>
            </a:r>
            <a:r>
              <a:rPr lang="en-US" dirty="0" err="1">
                <a:solidFill>
                  <a:srgbClr val="C00000"/>
                </a:solidFill>
              </a:rPr>
              <a:t>HyStart</a:t>
            </a:r>
            <a:r>
              <a:rPr lang="en-US" dirty="0">
                <a:solidFill>
                  <a:srgbClr val="C00000"/>
                </a:solidFill>
              </a:rPr>
              <a:t>++</a:t>
            </a:r>
          </a:p>
        </p:txBody>
      </p:sp>
      <p:pic>
        <p:nvPicPr>
          <p:cNvPr id="9" name="Picture 8" descr="A green line graph with red text&#10;&#10;Description automatically generated">
            <a:extLst>
              <a:ext uri="{FF2B5EF4-FFF2-40B4-BE49-F238E27FC236}">
                <a16:creationId xmlns:a16="http://schemas.microsoft.com/office/drawing/2014/main" id="{A40239CC-0500-0A78-88DC-45F1C8FEC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05" y="1690688"/>
            <a:ext cx="3749040" cy="3280410"/>
          </a:xfrm>
          <a:prstGeom prst="rect">
            <a:avLst/>
          </a:prstGeom>
        </p:spPr>
      </p:pic>
      <p:pic>
        <p:nvPicPr>
          <p:cNvPr id="11" name="Picture 10" descr="A graph with a line&#10;&#10;Description automatically generated">
            <a:extLst>
              <a:ext uri="{FF2B5EF4-FFF2-40B4-BE49-F238E27FC236}">
                <a16:creationId xmlns:a16="http://schemas.microsoft.com/office/drawing/2014/main" id="{C7D13418-2E03-3FEE-FE5C-06F0CA8AB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1690688"/>
            <a:ext cx="3749040" cy="3280410"/>
          </a:xfrm>
          <a:prstGeom prst="rect">
            <a:avLst/>
          </a:prstGeom>
        </p:spPr>
      </p:pic>
      <p:pic>
        <p:nvPicPr>
          <p:cNvPr id="13" name="Picture 12" descr="A graph with red lines&#10;&#10;Description automatically generated">
            <a:extLst>
              <a:ext uri="{FF2B5EF4-FFF2-40B4-BE49-F238E27FC236}">
                <a16:creationId xmlns:a16="http://schemas.microsoft.com/office/drawing/2014/main" id="{4BA8D931-1F4A-E945-6E92-990A2286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1690688"/>
            <a:ext cx="3749040" cy="32804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037D6D-2DF5-B196-0C70-D6D2D75E0FC2}"/>
              </a:ext>
            </a:extLst>
          </p:cNvPr>
          <p:cNvSpPr txBox="1"/>
          <p:nvPr/>
        </p:nvSpPr>
        <p:spPr>
          <a:xfrm>
            <a:off x="1150282" y="5162932"/>
            <a:ext cx="163897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HyStart</a:t>
            </a:r>
            <a:r>
              <a:rPr lang="en-US" sz="2400" dirty="0"/>
              <a:t> 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CB3939-DA1A-7037-55ED-6B16D27534A4}"/>
              </a:ext>
            </a:extLst>
          </p:cNvPr>
          <p:cNvSpPr txBox="1"/>
          <p:nvPr/>
        </p:nvSpPr>
        <p:spPr>
          <a:xfrm>
            <a:off x="5316123" y="5167312"/>
            <a:ext cx="165500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HyStart</a:t>
            </a:r>
            <a:r>
              <a:rPr lang="en-US" sz="2400" dirty="0"/>
              <a:t> 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52562-30EB-A946-2F73-0759C6D885C0}"/>
              </a:ext>
            </a:extLst>
          </p:cNvPr>
          <p:cNvSpPr txBox="1"/>
          <p:nvPr/>
        </p:nvSpPr>
        <p:spPr>
          <a:xfrm>
            <a:off x="9562113" y="5217827"/>
            <a:ext cx="151073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HyStart</a:t>
            </a:r>
            <a:r>
              <a:rPr lang="en-US" sz="2400" dirty="0"/>
              <a:t>++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FB77F-55D9-1B6D-EA90-E88F30BE2589}"/>
              </a:ext>
            </a:extLst>
          </p:cNvPr>
          <p:cNvSpPr txBox="1"/>
          <p:nvPr/>
        </p:nvSpPr>
        <p:spPr>
          <a:xfrm>
            <a:off x="7548445" y="257388"/>
            <a:ext cx="3195756" cy="138499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1.1s   </a:t>
            </a:r>
            <a:r>
              <a:rPr lang="en-US" sz="2800" b="0" i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Hystart</a:t>
            </a:r>
            <a:r>
              <a:rPr lang="en-US" sz="2800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On</a:t>
            </a:r>
            <a:br>
              <a:rPr lang="en-US" sz="2800" dirty="0"/>
            </a:br>
            <a:r>
              <a:rPr lang="en-US" sz="28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2.1s   </a:t>
            </a:r>
            <a:r>
              <a:rPr lang="en-US" sz="2800" b="0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Hystart</a:t>
            </a:r>
            <a:r>
              <a:rPr lang="en-US" sz="28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++</a:t>
            </a:r>
            <a:br>
              <a:rPr lang="en-US" sz="2800" dirty="0"/>
            </a:br>
            <a:r>
              <a:rPr lang="en-US" sz="2800" b="0" i="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6.5s   </a:t>
            </a:r>
            <a:r>
              <a:rPr lang="en-US" sz="2800" b="0" i="0" dirty="0" err="1">
                <a:solidFill>
                  <a:srgbClr val="008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HyStart</a:t>
            </a:r>
            <a:r>
              <a:rPr lang="en-US" sz="2800" b="0" i="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Off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37B89D-64C0-4930-1FDB-77332E50C2D3}"/>
              </a:ext>
            </a:extLst>
          </p:cNvPr>
          <p:cNvSpPr txBox="1"/>
          <p:nvPr/>
        </p:nvSpPr>
        <p:spPr>
          <a:xfrm>
            <a:off x="2137784" y="6200502"/>
            <a:ext cx="8483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“Troubleshooting Enhancement with Automated Slow-Start Detection”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871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curve&#10;&#10;Description automatically generated">
            <a:extLst>
              <a:ext uri="{FF2B5EF4-FFF2-40B4-BE49-F238E27FC236}">
                <a16:creationId xmlns:a16="http://schemas.microsoft.com/office/drawing/2014/main" id="{7ABB1BAB-3771-497E-9A34-26991FA61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>
          <a:xfrm>
            <a:off x="4405512" y="2044117"/>
            <a:ext cx="3127869" cy="2711760"/>
          </a:xfrm>
          <a:prstGeom prst="rect">
            <a:avLst/>
          </a:prstGeom>
        </p:spPr>
      </p:pic>
      <p:pic>
        <p:nvPicPr>
          <p:cNvPr id="13" name="Picture 12" descr="A diagram of a curve&#10;&#10;Description automatically generated">
            <a:extLst>
              <a:ext uri="{FF2B5EF4-FFF2-40B4-BE49-F238E27FC236}">
                <a16:creationId xmlns:a16="http://schemas.microsoft.com/office/drawing/2014/main" id="{9EFBCDE1-B62D-4431-9A7F-F0D6898B7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52138"/>
            <a:ext cx="3127869" cy="2895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95F41-0191-426E-ACA9-1384C21BB134}"/>
              </a:ext>
            </a:extLst>
          </p:cNvPr>
          <p:cNvGrpSpPr>
            <a:grpSpLocks noChangeAspect="1"/>
          </p:cNvGrpSpPr>
          <p:nvPr/>
        </p:nvGrpSpPr>
        <p:grpSpPr>
          <a:xfrm>
            <a:off x="578475" y="1831650"/>
            <a:ext cx="3005102" cy="2924227"/>
            <a:chOff x="343868" y="25794111"/>
            <a:chExt cx="3553222" cy="3173701"/>
          </a:xfrm>
        </p:grpSpPr>
        <p:pic>
          <p:nvPicPr>
            <p:cNvPr id="18" name="Picture 17" descr="A diagram of a curve&#10;&#10;Description automatically generated">
              <a:extLst>
                <a:ext uri="{FF2B5EF4-FFF2-40B4-BE49-F238E27FC236}">
                  <a16:creationId xmlns:a16="http://schemas.microsoft.com/office/drawing/2014/main" id="{BBBDB9FC-8C4F-4892-A122-4BF01C1F9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68" y="26147849"/>
              <a:ext cx="3553222" cy="2819963"/>
            </a:xfrm>
            <a:prstGeom prst="rect">
              <a:avLst/>
            </a:prstGeom>
          </p:spPr>
        </p:pic>
        <p:pic>
          <p:nvPicPr>
            <p:cNvPr id="19" name="Picture 18" descr="A diagram of a curve&#10;&#10;Description automatically generated">
              <a:extLst>
                <a:ext uri="{FF2B5EF4-FFF2-40B4-BE49-F238E27FC236}">
                  <a16:creationId xmlns:a16="http://schemas.microsoft.com/office/drawing/2014/main" id="{AF054538-DD40-49DD-8E16-91AF271FA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1" r="83141" b="65792"/>
            <a:stretch/>
          </p:blipFill>
          <p:spPr>
            <a:xfrm>
              <a:off x="461814" y="25794111"/>
              <a:ext cx="292100" cy="106445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212F6A-71FF-4E21-9784-04C64C8A5F26}"/>
              </a:ext>
            </a:extLst>
          </p:cNvPr>
          <p:cNvSpPr txBox="1"/>
          <p:nvPr/>
        </p:nvSpPr>
        <p:spPr>
          <a:xfrm>
            <a:off x="1114671" y="4894793"/>
            <a:ext cx="219025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Exit Too Early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F7839-56E1-4E61-86EF-18D61B2F88B9}"/>
              </a:ext>
            </a:extLst>
          </p:cNvPr>
          <p:cNvSpPr txBox="1"/>
          <p:nvPr/>
        </p:nvSpPr>
        <p:spPr>
          <a:xfrm>
            <a:off x="5134584" y="4894794"/>
            <a:ext cx="20623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Exit Too Late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93DF8-56F8-4280-9C22-2A5FAFC336A9}"/>
              </a:ext>
            </a:extLst>
          </p:cNvPr>
          <p:cNvSpPr txBox="1"/>
          <p:nvPr/>
        </p:nvSpPr>
        <p:spPr>
          <a:xfrm>
            <a:off x="8610599" y="4922657"/>
            <a:ext cx="2743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Exit at Choke Point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148842-6671-FC3B-EB85-5FF79C61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BAF01-2133-D73A-3999-211BE479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BB7-EE7F-4781-8EE4-55402CE6B3BC}" type="datetime1">
              <a:rPr lang="en-US" smtClean="0"/>
              <a:t>7/24/2024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0E8C0-CA54-5B53-7209-53836F9F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8E69F-0B59-B260-EC79-843A2996E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240EC-3FAC-4CF4-7865-79F6C3CBD6D5}"/>
              </a:ext>
            </a:extLst>
          </p:cNvPr>
          <p:cNvSpPr txBox="1"/>
          <p:nvPr/>
        </p:nvSpPr>
        <p:spPr>
          <a:xfrm>
            <a:off x="2029598" y="2203369"/>
            <a:ext cx="813280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r>
              <a:rPr lang="en-US" sz="4400" dirty="0"/>
              <a:t>     TCP </a:t>
            </a:r>
            <a:r>
              <a:rPr lang="en-US" sz="4400" dirty="0" err="1"/>
              <a:t>HyStart</a:t>
            </a:r>
            <a:r>
              <a:rPr lang="en-US" sz="4400" dirty="0"/>
              <a:t> over Wireless?     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36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93C2DD-FC36-B077-87BE-1C13792374E0}"/>
              </a:ext>
            </a:extLst>
          </p:cNvPr>
          <p:cNvSpPr/>
          <p:nvPr/>
        </p:nvSpPr>
        <p:spPr>
          <a:xfrm>
            <a:off x="3779930" y="817944"/>
            <a:ext cx="1142483" cy="1807751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4F8F46-31A9-2B6F-BE17-5DA7422B1810}"/>
              </a:ext>
            </a:extLst>
          </p:cNvPr>
          <p:cNvCxnSpPr>
            <a:cxnSpLocks/>
          </p:cNvCxnSpPr>
          <p:nvPr/>
        </p:nvCxnSpPr>
        <p:spPr>
          <a:xfrm>
            <a:off x="3735130" y="852026"/>
            <a:ext cx="0" cy="1773670"/>
          </a:xfrm>
          <a:prstGeom prst="line">
            <a:avLst/>
          </a:prstGeom>
          <a:ln w="76200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EF6678-86EB-57C2-5D7B-17BFB568D93E}"/>
              </a:ext>
            </a:extLst>
          </p:cNvPr>
          <p:cNvCxnSpPr>
            <a:cxnSpLocks/>
          </p:cNvCxnSpPr>
          <p:nvPr/>
        </p:nvCxnSpPr>
        <p:spPr>
          <a:xfrm>
            <a:off x="1868890" y="439601"/>
            <a:ext cx="0" cy="223144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58C88E3-C8F6-A63E-AE4E-D47DE90146ED}"/>
              </a:ext>
            </a:extLst>
          </p:cNvPr>
          <p:cNvSpPr txBox="1"/>
          <p:nvPr/>
        </p:nvSpPr>
        <p:spPr>
          <a:xfrm>
            <a:off x="3401545" y="2653069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11.8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FE3F36-EEC4-9C2B-4889-9CAAB80F81A9}"/>
              </a:ext>
            </a:extLst>
          </p:cNvPr>
          <p:cNvSpPr txBox="1"/>
          <p:nvPr/>
        </p:nvSpPr>
        <p:spPr>
          <a:xfrm>
            <a:off x="395465" y="1365727"/>
            <a:ext cx="90890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GEO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FE5B30-9F63-20C5-A170-E94F47E11912}"/>
              </a:ext>
            </a:extLst>
          </p:cNvPr>
          <p:cNvGrpSpPr/>
          <p:nvPr/>
        </p:nvGrpSpPr>
        <p:grpSpPr>
          <a:xfrm>
            <a:off x="2059035" y="360631"/>
            <a:ext cx="530916" cy="2692548"/>
            <a:chOff x="2059035" y="360631"/>
            <a:chExt cx="530916" cy="26925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1E7C53-499E-458D-7688-0CEF8ABBE4B2}"/>
                </a:ext>
              </a:extLst>
            </p:cNvPr>
            <p:cNvCxnSpPr>
              <a:cxnSpLocks/>
            </p:cNvCxnSpPr>
            <p:nvPr/>
          </p:nvCxnSpPr>
          <p:spPr>
            <a:xfrm>
              <a:off x="2324493" y="852026"/>
              <a:ext cx="0" cy="1812147"/>
            </a:xfrm>
            <a:prstGeom prst="line">
              <a:avLst/>
            </a:prstGeom>
            <a:ln w="762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56AC5E-E88E-8AB9-AB64-F09A70A85AF7}"/>
                </a:ext>
              </a:extLst>
            </p:cNvPr>
            <p:cNvSpPr txBox="1"/>
            <p:nvPr/>
          </p:nvSpPr>
          <p:spPr>
            <a:xfrm>
              <a:off x="2059035" y="2653069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1.3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08767C29-0573-9FBB-AD08-3FBFE13CAA87}"/>
                </a:ext>
              </a:extLst>
            </p:cNvPr>
            <p:cNvSpPr txBox="1"/>
            <p:nvPr/>
          </p:nvSpPr>
          <p:spPr>
            <a:xfrm>
              <a:off x="2091096" y="360631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04C530-00FC-9A68-A182-FA91EC6F9378}"/>
              </a:ext>
            </a:extLst>
          </p:cNvPr>
          <p:cNvGrpSpPr/>
          <p:nvPr/>
        </p:nvGrpSpPr>
        <p:grpSpPr>
          <a:xfrm>
            <a:off x="4633628" y="360631"/>
            <a:ext cx="667170" cy="2692548"/>
            <a:chOff x="4633628" y="360631"/>
            <a:chExt cx="667170" cy="269254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92A817-055C-2C6B-BCF1-5EE28F4D204B}"/>
                </a:ext>
              </a:extLst>
            </p:cNvPr>
            <p:cNvCxnSpPr>
              <a:cxnSpLocks/>
            </p:cNvCxnSpPr>
            <p:nvPr/>
          </p:nvCxnSpPr>
          <p:spPr>
            <a:xfrm>
              <a:off x="4967213" y="852026"/>
              <a:ext cx="0" cy="1773670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F02712-BDF2-E70D-22F0-5BC6F227EE75}"/>
                </a:ext>
              </a:extLst>
            </p:cNvPr>
            <p:cNvSpPr txBox="1"/>
            <p:nvPr/>
          </p:nvSpPr>
          <p:spPr>
            <a:xfrm>
              <a:off x="4633628" y="2653069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22.9</a:t>
              </a:r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D2345488-A16E-E964-3D4E-217157737A01}"/>
                </a:ext>
              </a:extLst>
            </p:cNvPr>
            <p:cNvSpPr txBox="1"/>
            <p:nvPr/>
          </p:nvSpPr>
          <p:spPr>
            <a:xfrm>
              <a:off x="4727404" y="360631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off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A3D39F-D6AC-A67C-BA0A-AE21AE239DA4}"/>
              </a:ext>
            </a:extLst>
          </p:cNvPr>
          <p:cNvGrpSpPr/>
          <p:nvPr/>
        </p:nvGrpSpPr>
        <p:grpSpPr>
          <a:xfrm>
            <a:off x="1315066" y="812086"/>
            <a:ext cx="4799741" cy="2672128"/>
            <a:chOff x="1315066" y="812086"/>
            <a:chExt cx="4799741" cy="2672128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3D0EDC1-0E2E-C1DC-6AEF-21AA0E5D6C5D}"/>
                </a:ext>
              </a:extLst>
            </p:cNvPr>
            <p:cNvCxnSpPr>
              <a:cxnSpLocks/>
            </p:cNvCxnSpPr>
            <p:nvPr/>
          </p:nvCxnSpPr>
          <p:spPr>
            <a:xfrm>
              <a:off x="1889987" y="2179697"/>
              <a:ext cx="415442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13EC1F-B71C-4B0E-9E47-D5A7E9ECB529}"/>
                </a:ext>
              </a:extLst>
            </p:cNvPr>
            <p:cNvSpPr txBox="1"/>
            <p:nvPr/>
          </p:nvSpPr>
          <p:spPr>
            <a:xfrm>
              <a:off x="3085454" y="2960994"/>
              <a:ext cx="1340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(s)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4FA975-D647-A1DC-5C2C-B5CFFE6380ED}"/>
                </a:ext>
              </a:extLst>
            </p:cNvPr>
            <p:cNvSpPr txBox="1"/>
            <p:nvPr/>
          </p:nvSpPr>
          <p:spPr>
            <a:xfrm rot="16200000">
              <a:off x="1061150" y="1237041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cwnd</a:t>
              </a:r>
              <a:endParaRPr lang="en-US" sz="2800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9242CD-3F07-BA4E-DBE2-5C3A98EC05EA}"/>
                </a:ext>
              </a:extLst>
            </p:cNvPr>
            <p:cNvCxnSpPr>
              <a:cxnSpLocks/>
            </p:cNvCxnSpPr>
            <p:nvPr/>
          </p:nvCxnSpPr>
          <p:spPr>
            <a:xfrm>
              <a:off x="1889987" y="2658314"/>
              <a:ext cx="37861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9C8433-7836-80C9-5C83-DBE944A68F32}"/>
                </a:ext>
              </a:extLst>
            </p:cNvPr>
            <p:cNvSpPr txBox="1"/>
            <p:nvPr/>
          </p:nvSpPr>
          <p:spPr>
            <a:xfrm>
              <a:off x="5077087" y="1829511"/>
              <a:ext cx="1037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capacity</a:t>
              </a:r>
            </a:p>
          </p:txBody>
        </p:sp>
        <p:pic>
          <p:nvPicPr>
            <p:cNvPr id="4" name="Picture 3" descr="A blue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C0AC08DA-A23B-CCD3-B96E-F70B1930C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690" y="812086"/>
              <a:ext cx="3142301" cy="173246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83E0E4-EDE1-2B55-AA9A-A7F891883A30}"/>
              </a:ext>
            </a:extLst>
          </p:cNvPr>
          <p:cNvGrpSpPr/>
          <p:nvPr/>
        </p:nvGrpSpPr>
        <p:grpSpPr>
          <a:xfrm>
            <a:off x="6764207" y="396175"/>
            <a:ext cx="5107175" cy="3145242"/>
            <a:chOff x="6764207" y="396175"/>
            <a:chExt cx="5107175" cy="31452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040AA-59D8-2CBB-A626-A3B31F1CDBA6}"/>
                </a:ext>
              </a:extLst>
            </p:cNvPr>
            <p:cNvSpPr/>
            <p:nvPr/>
          </p:nvSpPr>
          <p:spPr>
            <a:xfrm>
              <a:off x="8289526" y="863455"/>
              <a:ext cx="2082028" cy="183816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2D76AE4B-7407-6A66-396B-3C6A5818F0AF}"/>
                </a:ext>
              </a:extLst>
            </p:cNvPr>
            <p:cNvCxnSpPr>
              <a:cxnSpLocks/>
            </p:cNvCxnSpPr>
            <p:nvPr/>
          </p:nvCxnSpPr>
          <p:spPr>
            <a:xfrm>
              <a:off x="7773666" y="894444"/>
              <a:ext cx="0" cy="1812147"/>
            </a:xfrm>
            <a:prstGeom prst="line">
              <a:avLst/>
            </a:prstGeom>
            <a:ln w="762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8DE33DF1-0B60-CBF9-ADE9-56045F9A99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16354" y="909229"/>
              <a:ext cx="0" cy="1773670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4EF1E4D5-2CCA-7DA5-05CB-CD4DC2F8AA74}"/>
                </a:ext>
              </a:extLst>
            </p:cNvPr>
            <p:cNvCxnSpPr>
              <a:cxnSpLocks/>
            </p:cNvCxnSpPr>
            <p:nvPr/>
          </p:nvCxnSpPr>
          <p:spPr>
            <a:xfrm>
              <a:off x="8269426" y="882877"/>
              <a:ext cx="0" cy="1773670"/>
            </a:xfrm>
            <a:prstGeom prst="line">
              <a:avLst/>
            </a:prstGeom>
            <a:ln w="76200">
              <a:solidFill>
                <a:srgbClr val="008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B0242B64-88B6-0FAF-AAB7-4651CF8E0E0D}"/>
                </a:ext>
              </a:extLst>
            </p:cNvPr>
            <p:cNvSpPr txBox="1"/>
            <p:nvPr/>
          </p:nvSpPr>
          <p:spPr>
            <a:xfrm>
              <a:off x="8534595" y="3018197"/>
              <a:ext cx="1340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(s)</a:t>
              </a:r>
            </a:p>
          </p:txBody>
        </p:sp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2D63363F-288C-5AD0-E1E6-C258A65EE2BC}"/>
                </a:ext>
              </a:extLst>
            </p:cNvPr>
            <p:cNvSpPr txBox="1"/>
            <p:nvPr/>
          </p:nvSpPr>
          <p:spPr>
            <a:xfrm rot="16200000">
              <a:off x="6510291" y="1294244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cwnd</a:t>
              </a:r>
              <a:endParaRPr lang="en-US" sz="2800" dirty="0"/>
            </a:p>
          </p:txBody>
        </p:sp>
        <p:cxnSp>
          <p:nvCxnSpPr>
            <p:cNvPr id="1070" name="Straight Arrow Connector 1069">
              <a:extLst>
                <a:ext uri="{FF2B5EF4-FFF2-40B4-BE49-F238E27FC236}">
                  <a16:creationId xmlns:a16="http://schemas.microsoft.com/office/drawing/2014/main" id="{6878A0F7-3C08-D4F4-F472-C825137A57C9}"/>
                </a:ext>
              </a:extLst>
            </p:cNvPr>
            <p:cNvCxnSpPr>
              <a:cxnSpLocks/>
            </p:cNvCxnSpPr>
            <p:nvPr/>
          </p:nvCxnSpPr>
          <p:spPr>
            <a:xfrm>
              <a:off x="7339128" y="2715517"/>
              <a:ext cx="37861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Arrow Connector 1070">
              <a:extLst>
                <a:ext uri="{FF2B5EF4-FFF2-40B4-BE49-F238E27FC236}">
                  <a16:creationId xmlns:a16="http://schemas.microsoft.com/office/drawing/2014/main" id="{2E6A2874-F32D-0137-7621-99968211FFFF}"/>
                </a:ext>
              </a:extLst>
            </p:cNvPr>
            <p:cNvCxnSpPr>
              <a:cxnSpLocks/>
            </p:cNvCxnSpPr>
            <p:nvPr/>
          </p:nvCxnSpPr>
          <p:spPr>
            <a:xfrm>
              <a:off x="7318031" y="496804"/>
              <a:ext cx="0" cy="22314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Arrow Connector 1071">
              <a:extLst>
                <a:ext uri="{FF2B5EF4-FFF2-40B4-BE49-F238E27FC236}">
                  <a16:creationId xmlns:a16="http://schemas.microsoft.com/office/drawing/2014/main" id="{8E87B1B9-65F9-06B3-D605-9CED1E15FE8F}"/>
                </a:ext>
              </a:extLst>
            </p:cNvPr>
            <p:cNvCxnSpPr>
              <a:cxnSpLocks/>
            </p:cNvCxnSpPr>
            <p:nvPr/>
          </p:nvCxnSpPr>
          <p:spPr>
            <a:xfrm>
              <a:off x="7318031" y="2498115"/>
              <a:ext cx="415442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3B03FEED-B6C0-53D7-06E8-826DF64A35BB}"/>
                </a:ext>
              </a:extLst>
            </p:cNvPr>
            <p:cNvSpPr txBox="1"/>
            <p:nvPr/>
          </p:nvSpPr>
          <p:spPr>
            <a:xfrm>
              <a:off x="10505131" y="2147929"/>
              <a:ext cx="1037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capacity</a:t>
              </a: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F11EBBAA-CBF9-532D-6597-7FA22C6FA0FC}"/>
                </a:ext>
              </a:extLst>
            </p:cNvPr>
            <p:cNvSpPr txBox="1"/>
            <p:nvPr/>
          </p:nvSpPr>
          <p:spPr>
            <a:xfrm>
              <a:off x="7472703" y="2712445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0.1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4E0B1B0A-17F5-A3DB-FB53-A983FC23758B}"/>
                </a:ext>
              </a:extLst>
            </p:cNvPr>
            <p:cNvSpPr txBox="1"/>
            <p:nvPr/>
          </p:nvSpPr>
          <p:spPr>
            <a:xfrm>
              <a:off x="10150894" y="2712445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1.9</a:t>
              </a:r>
            </a:p>
          </p:txBody>
        </p: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0A2687D9-3CCF-8930-B83D-E890EFCE353C}"/>
                </a:ext>
              </a:extLst>
            </p:cNvPr>
            <p:cNvSpPr txBox="1"/>
            <p:nvPr/>
          </p:nvSpPr>
          <p:spPr>
            <a:xfrm>
              <a:off x="8003968" y="2712445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0.3</a:t>
              </a:r>
            </a:p>
          </p:txBody>
        </p:sp>
        <p:sp>
          <p:nvSpPr>
            <p:cNvPr id="1077" name="TextBox 1076">
              <a:extLst>
                <a:ext uri="{FF2B5EF4-FFF2-40B4-BE49-F238E27FC236}">
                  <a16:creationId xmlns:a16="http://schemas.microsoft.com/office/drawing/2014/main" id="{DD513746-C41D-1BC7-3119-98FB71C6CAF0}"/>
                </a:ext>
              </a:extLst>
            </p:cNvPr>
            <p:cNvSpPr txBox="1"/>
            <p:nvPr/>
          </p:nvSpPr>
          <p:spPr>
            <a:xfrm>
              <a:off x="10614628" y="1255843"/>
              <a:ext cx="125675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4G LTE</a:t>
              </a:r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833B156A-F9ED-4248-A525-08205B51EC00}"/>
                </a:ext>
              </a:extLst>
            </p:cNvPr>
            <p:cNvSpPr txBox="1"/>
            <p:nvPr/>
          </p:nvSpPr>
          <p:spPr>
            <a:xfrm>
              <a:off x="7536825" y="396175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on</a:t>
              </a:r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50C769FD-6025-016B-B5EF-7B6068E49525}"/>
                </a:ext>
              </a:extLst>
            </p:cNvPr>
            <p:cNvSpPr txBox="1"/>
            <p:nvPr/>
          </p:nvSpPr>
          <p:spPr>
            <a:xfrm>
              <a:off x="10176545" y="417834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off</a:t>
              </a:r>
            </a:p>
          </p:txBody>
        </p:sp>
        <p:pic>
          <p:nvPicPr>
            <p:cNvPr id="5" name="Picture 4" descr="A blue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3BFA6BCE-2334-B731-0EC3-D0AF0B43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131" y="876223"/>
              <a:ext cx="3142301" cy="173246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42900A-AC4C-1F0F-0568-F9BA56A2333B}"/>
              </a:ext>
            </a:extLst>
          </p:cNvPr>
          <p:cNvGrpSpPr/>
          <p:nvPr/>
        </p:nvGrpSpPr>
        <p:grpSpPr>
          <a:xfrm>
            <a:off x="338965" y="3597124"/>
            <a:ext cx="5810888" cy="3123583"/>
            <a:chOff x="338965" y="3597124"/>
            <a:chExt cx="5810888" cy="3123583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599B3C6B-EB98-FE25-B77F-088FFED7A527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71" y="4088519"/>
              <a:ext cx="0" cy="1773670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4FD274-DBA6-BD6A-40A0-3B95AA1644B5}"/>
                </a:ext>
              </a:extLst>
            </p:cNvPr>
            <p:cNvSpPr/>
            <p:nvPr/>
          </p:nvSpPr>
          <p:spPr>
            <a:xfrm>
              <a:off x="4159346" y="4070747"/>
              <a:ext cx="759622" cy="180775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E83FF030-7FD5-7776-DB53-2E44C4AA89FB}"/>
                </a:ext>
              </a:extLst>
            </p:cNvPr>
            <p:cNvCxnSpPr>
              <a:cxnSpLocks/>
            </p:cNvCxnSpPr>
            <p:nvPr/>
          </p:nvCxnSpPr>
          <p:spPr>
            <a:xfrm>
              <a:off x="2653081" y="4095393"/>
              <a:ext cx="0" cy="1812147"/>
            </a:xfrm>
            <a:prstGeom prst="line">
              <a:avLst/>
            </a:prstGeom>
            <a:ln w="762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CA042C78-C755-81B1-EAA8-C812735734C4}"/>
                </a:ext>
              </a:extLst>
            </p:cNvPr>
            <p:cNvCxnSpPr>
              <a:cxnSpLocks/>
            </p:cNvCxnSpPr>
            <p:nvPr/>
          </p:nvCxnSpPr>
          <p:spPr>
            <a:xfrm>
              <a:off x="4138248" y="4073734"/>
              <a:ext cx="0" cy="1773670"/>
            </a:xfrm>
            <a:prstGeom prst="line">
              <a:avLst/>
            </a:prstGeom>
            <a:ln w="76200">
              <a:solidFill>
                <a:srgbClr val="008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6CDE1421-56E9-F757-AB93-3B5513B11AFF}"/>
                </a:ext>
              </a:extLst>
            </p:cNvPr>
            <p:cNvSpPr txBox="1"/>
            <p:nvPr/>
          </p:nvSpPr>
          <p:spPr>
            <a:xfrm>
              <a:off x="3067812" y="6197487"/>
              <a:ext cx="1340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(s)</a:t>
              </a:r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0971D084-F18A-E8F2-2675-3BB5CC83BB31}"/>
                </a:ext>
              </a:extLst>
            </p:cNvPr>
            <p:cNvSpPr txBox="1"/>
            <p:nvPr/>
          </p:nvSpPr>
          <p:spPr>
            <a:xfrm rot="16200000">
              <a:off x="1043508" y="4473534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cwnd</a:t>
              </a:r>
              <a:endParaRPr lang="en-US" sz="2800" dirty="0"/>
            </a:p>
          </p:txBody>
        </p:sp>
        <p:cxnSp>
          <p:nvCxnSpPr>
            <p:cNvPr id="1036" name="Straight Arrow Connector 1035">
              <a:extLst>
                <a:ext uri="{FF2B5EF4-FFF2-40B4-BE49-F238E27FC236}">
                  <a16:creationId xmlns:a16="http://schemas.microsoft.com/office/drawing/2014/main" id="{32921451-9547-CD43-21E8-832B4C31A045}"/>
                </a:ext>
              </a:extLst>
            </p:cNvPr>
            <p:cNvCxnSpPr>
              <a:cxnSpLocks/>
            </p:cNvCxnSpPr>
            <p:nvPr/>
          </p:nvCxnSpPr>
          <p:spPr>
            <a:xfrm>
              <a:off x="1872345" y="5894807"/>
              <a:ext cx="37861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Arrow Connector 1036">
              <a:extLst>
                <a:ext uri="{FF2B5EF4-FFF2-40B4-BE49-F238E27FC236}">
                  <a16:creationId xmlns:a16="http://schemas.microsoft.com/office/drawing/2014/main" id="{A5A0F5B2-7566-1643-ED52-B855B839178E}"/>
                </a:ext>
              </a:extLst>
            </p:cNvPr>
            <p:cNvCxnSpPr>
              <a:cxnSpLocks/>
            </p:cNvCxnSpPr>
            <p:nvPr/>
          </p:nvCxnSpPr>
          <p:spPr>
            <a:xfrm>
              <a:off x="1851248" y="3676094"/>
              <a:ext cx="0" cy="22314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Arrow Connector 1037">
              <a:extLst>
                <a:ext uri="{FF2B5EF4-FFF2-40B4-BE49-F238E27FC236}">
                  <a16:creationId xmlns:a16="http://schemas.microsoft.com/office/drawing/2014/main" id="{2DDDEC00-47D5-3E7C-A1DF-69775EE0614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033" y="5142828"/>
              <a:ext cx="415442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2AE132EC-9A25-1168-C79D-E74782381FB8}"/>
                </a:ext>
              </a:extLst>
            </p:cNvPr>
            <p:cNvSpPr txBox="1"/>
            <p:nvPr/>
          </p:nvSpPr>
          <p:spPr>
            <a:xfrm>
              <a:off x="5112133" y="4792642"/>
              <a:ext cx="1037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capacity</a:t>
              </a:r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B4D21A1B-AE40-7D65-14D2-894BCAC740EA}"/>
                </a:ext>
              </a:extLst>
            </p:cNvPr>
            <p:cNvSpPr txBox="1"/>
            <p:nvPr/>
          </p:nvSpPr>
          <p:spPr>
            <a:xfrm>
              <a:off x="2352118" y="5902565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0.1</a:t>
              </a:r>
            </a:p>
          </p:txBody>
        </p: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B701E759-C3D1-9EC5-6893-94F161495E03}"/>
                </a:ext>
              </a:extLst>
            </p:cNvPr>
            <p:cNvSpPr txBox="1"/>
            <p:nvPr/>
          </p:nvSpPr>
          <p:spPr>
            <a:xfrm>
              <a:off x="4684111" y="5902565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0.6</a:t>
              </a: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A717744D-1B67-FAE8-2D5B-5C8CBDA6D031}"/>
                </a:ext>
              </a:extLst>
            </p:cNvPr>
            <p:cNvSpPr txBox="1"/>
            <p:nvPr/>
          </p:nvSpPr>
          <p:spPr>
            <a:xfrm>
              <a:off x="3872790" y="5902565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0.4</a:t>
              </a:r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497A239D-B316-8531-ACD2-05626738B7AC}"/>
                </a:ext>
              </a:extLst>
            </p:cNvPr>
            <p:cNvSpPr txBox="1"/>
            <p:nvPr/>
          </p:nvSpPr>
          <p:spPr>
            <a:xfrm>
              <a:off x="338965" y="4436682"/>
              <a:ext cx="835165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LEO</a:t>
              </a:r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D27A4456-7527-9A4A-C286-C5F22C926514}"/>
                </a:ext>
              </a:extLst>
            </p:cNvPr>
            <p:cNvSpPr txBox="1"/>
            <p:nvPr/>
          </p:nvSpPr>
          <p:spPr>
            <a:xfrm>
              <a:off x="2416240" y="3597124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on</a:t>
              </a:r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A57DBAD9-E174-B2A8-8FEE-3F87A31FD2C2}"/>
                </a:ext>
              </a:extLst>
            </p:cNvPr>
            <p:cNvSpPr txBox="1"/>
            <p:nvPr/>
          </p:nvSpPr>
          <p:spPr>
            <a:xfrm>
              <a:off x="4709762" y="3597124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off</a:t>
              </a:r>
            </a:p>
          </p:txBody>
        </p:sp>
        <p:pic>
          <p:nvPicPr>
            <p:cNvPr id="15" name="Picture 14" descr="A blue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FDADBE52-CB33-9E9C-9167-8DDE3B424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61" y="4035846"/>
              <a:ext cx="3142301" cy="173246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DD2D05-293D-06C8-3263-4D3A798AD940}"/>
              </a:ext>
            </a:extLst>
          </p:cNvPr>
          <p:cNvGrpSpPr/>
          <p:nvPr/>
        </p:nvGrpSpPr>
        <p:grpSpPr>
          <a:xfrm>
            <a:off x="6828288" y="3648229"/>
            <a:ext cx="4999740" cy="3148431"/>
            <a:chOff x="6828288" y="3648229"/>
            <a:chExt cx="4999740" cy="31484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6163A4-91B7-FB32-4C99-DB1288A57170}"/>
                </a:ext>
              </a:extLst>
            </p:cNvPr>
            <p:cNvSpPr/>
            <p:nvPr/>
          </p:nvSpPr>
          <p:spPr>
            <a:xfrm>
              <a:off x="8436775" y="4163009"/>
              <a:ext cx="2013055" cy="180775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C5C6F73B-07CC-DCD9-7C62-6F0A57719E57}"/>
                </a:ext>
              </a:extLst>
            </p:cNvPr>
            <p:cNvCxnSpPr>
              <a:cxnSpLocks/>
            </p:cNvCxnSpPr>
            <p:nvPr/>
          </p:nvCxnSpPr>
          <p:spPr>
            <a:xfrm>
              <a:off x="7909859" y="4146498"/>
              <a:ext cx="0" cy="1812147"/>
            </a:xfrm>
            <a:prstGeom prst="line">
              <a:avLst/>
            </a:prstGeom>
            <a:ln w="762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CE69A70D-1083-AEEE-1C5F-6B09B2A51E3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0435" y="4164472"/>
              <a:ext cx="0" cy="1773670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E1E68260-6A3A-329C-89FC-5B65FC8A423C}"/>
                </a:ext>
              </a:extLst>
            </p:cNvPr>
            <p:cNvCxnSpPr>
              <a:cxnSpLocks/>
            </p:cNvCxnSpPr>
            <p:nvPr/>
          </p:nvCxnSpPr>
          <p:spPr>
            <a:xfrm>
              <a:off x="8415679" y="4138981"/>
              <a:ext cx="0" cy="1773670"/>
            </a:xfrm>
            <a:prstGeom prst="line">
              <a:avLst/>
            </a:prstGeom>
            <a:ln w="76200">
              <a:solidFill>
                <a:srgbClr val="008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FD3341D4-2310-F63E-D667-A1DC7BDBB8CA}"/>
                </a:ext>
              </a:extLst>
            </p:cNvPr>
            <p:cNvSpPr txBox="1"/>
            <p:nvPr/>
          </p:nvSpPr>
          <p:spPr>
            <a:xfrm>
              <a:off x="8598676" y="6273440"/>
              <a:ext cx="1340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(s)</a:t>
              </a:r>
            </a:p>
          </p:txBody>
        </p:sp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FD955B6C-7A88-19A3-ECF6-230392B5DB49}"/>
                </a:ext>
              </a:extLst>
            </p:cNvPr>
            <p:cNvSpPr txBox="1"/>
            <p:nvPr/>
          </p:nvSpPr>
          <p:spPr>
            <a:xfrm rot="16200000">
              <a:off x="6574372" y="4549487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cwnd</a:t>
              </a:r>
              <a:endParaRPr lang="en-US" sz="2800" dirty="0"/>
            </a:p>
          </p:txBody>
        </p:sp>
        <p:cxnSp>
          <p:nvCxnSpPr>
            <p:cNvPr id="1087" name="Straight Arrow Connector 1086">
              <a:extLst>
                <a:ext uri="{FF2B5EF4-FFF2-40B4-BE49-F238E27FC236}">
                  <a16:creationId xmlns:a16="http://schemas.microsoft.com/office/drawing/2014/main" id="{BD56F005-BB6C-8B65-6F05-0A1065466C0D}"/>
                </a:ext>
              </a:extLst>
            </p:cNvPr>
            <p:cNvCxnSpPr>
              <a:cxnSpLocks/>
            </p:cNvCxnSpPr>
            <p:nvPr/>
          </p:nvCxnSpPr>
          <p:spPr>
            <a:xfrm>
              <a:off x="7403209" y="5970760"/>
              <a:ext cx="37861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Arrow Connector 1087">
              <a:extLst>
                <a:ext uri="{FF2B5EF4-FFF2-40B4-BE49-F238E27FC236}">
                  <a16:creationId xmlns:a16="http://schemas.microsoft.com/office/drawing/2014/main" id="{62CE26B5-DDBD-9440-9E4B-DE681542DF86}"/>
                </a:ext>
              </a:extLst>
            </p:cNvPr>
            <p:cNvCxnSpPr>
              <a:cxnSpLocks/>
            </p:cNvCxnSpPr>
            <p:nvPr/>
          </p:nvCxnSpPr>
          <p:spPr>
            <a:xfrm>
              <a:off x="7382112" y="3752047"/>
              <a:ext cx="0" cy="22314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Arrow Connector 1088">
              <a:extLst>
                <a:ext uri="{FF2B5EF4-FFF2-40B4-BE49-F238E27FC236}">
                  <a16:creationId xmlns:a16="http://schemas.microsoft.com/office/drawing/2014/main" id="{17219549-E35A-621C-9D4F-52E365A6CE1E}"/>
                </a:ext>
              </a:extLst>
            </p:cNvPr>
            <p:cNvCxnSpPr>
              <a:cxnSpLocks/>
            </p:cNvCxnSpPr>
            <p:nvPr/>
          </p:nvCxnSpPr>
          <p:spPr>
            <a:xfrm>
              <a:off x="7382112" y="5753358"/>
              <a:ext cx="415442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D519A72D-0DFF-5957-2861-0AE43FC69A7F}"/>
                </a:ext>
              </a:extLst>
            </p:cNvPr>
            <p:cNvSpPr txBox="1"/>
            <p:nvPr/>
          </p:nvSpPr>
          <p:spPr>
            <a:xfrm>
              <a:off x="10569212" y="5403172"/>
              <a:ext cx="1037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capacity</a:t>
              </a: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85472079-E9CA-50D2-4A24-35C591965AF1}"/>
                </a:ext>
              </a:extLst>
            </p:cNvPr>
            <p:cNvSpPr txBox="1"/>
            <p:nvPr/>
          </p:nvSpPr>
          <p:spPr>
            <a:xfrm>
              <a:off x="7536913" y="5979537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0.02</a:t>
              </a:r>
            </a:p>
          </p:txBody>
        </p: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5A8DE023-CC87-F826-B1CB-2896E103F447}"/>
                </a:ext>
              </a:extLst>
            </p:cNvPr>
            <p:cNvSpPr txBox="1"/>
            <p:nvPr/>
          </p:nvSpPr>
          <p:spPr>
            <a:xfrm>
              <a:off x="10146848" y="5979537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0.19</a:t>
              </a: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A1F3048D-B03B-424C-C721-2ACEBE2D4631}"/>
                </a:ext>
              </a:extLst>
            </p:cNvPr>
            <p:cNvSpPr txBox="1"/>
            <p:nvPr/>
          </p:nvSpPr>
          <p:spPr>
            <a:xfrm>
              <a:off x="8082094" y="5979537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0.03</a:t>
              </a:r>
            </a:p>
          </p:txBody>
        </p: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9879DB97-20EC-4A8F-13CD-21446B1CF396}"/>
                </a:ext>
              </a:extLst>
            </p:cNvPr>
            <p:cNvSpPr txBox="1"/>
            <p:nvPr/>
          </p:nvSpPr>
          <p:spPr>
            <a:xfrm>
              <a:off x="10800503" y="4519214"/>
              <a:ext cx="1027525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Wi-Fi</a:t>
              </a:r>
            </a:p>
          </p:txBody>
        </p: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5B9D958F-A50D-5F73-4182-6216E2C91023}"/>
                </a:ext>
              </a:extLst>
            </p:cNvPr>
            <p:cNvSpPr txBox="1"/>
            <p:nvPr/>
          </p:nvSpPr>
          <p:spPr>
            <a:xfrm>
              <a:off x="7673018" y="3648229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on</a:t>
              </a:r>
            </a:p>
          </p:txBody>
        </p:sp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CE58D04F-E464-3D51-AFFC-0A8D5D4711C7}"/>
                </a:ext>
              </a:extLst>
            </p:cNvPr>
            <p:cNvSpPr txBox="1"/>
            <p:nvPr/>
          </p:nvSpPr>
          <p:spPr>
            <a:xfrm>
              <a:off x="10240626" y="3673077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off</a:t>
              </a:r>
            </a:p>
          </p:txBody>
        </p:sp>
        <p:pic>
          <p:nvPicPr>
            <p:cNvPr id="19" name="Picture 18" descr="A blue curved line on a black background&#10;&#10;Description automatically generated">
              <a:extLst>
                <a:ext uri="{FF2B5EF4-FFF2-40B4-BE49-F238E27FC236}">
                  <a16:creationId xmlns:a16="http://schemas.microsoft.com/office/drawing/2014/main" id="{E759AD70-5590-AE85-65A3-46CCE0E7F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209" y="4180183"/>
              <a:ext cx="3142301" cy="1732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06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8232-553C-096B-1292-E05D8433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A5EE-41B8-A9E7-84DB-04EC8305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938" y="1825625"/>
            <a:ext cx="9897862" cy="4351338"/>
          </a:xfrm>
        </p:spPr>
        <p:txBody>
          <a:bodyPr/>
          <a:lstStyle/>
          <a:p>
            <a:r>
              <a:rPr lang="en-US" dirty="0"/>
              <a:t>Motivation				(</a:t>
            </a:r>
            <a:r>
              <a:rPr lang="en-US" dirty="0">
                <a:solidFill>
                  <a:srgbClr val="0070C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SEARCH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		</a:t>
            </a:r>
          </a:p>
          <a:p>
            <a:r>
              <a:rPr lang="en-US" dirty="0"/>
              <a:t>Performance 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3E6AE-3237-6B37-E883-330985CD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E5BF-E9E0-43FC-A8AC-37B872560073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93AF-97C1-DD3D-B309-E728C6CA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DBA4-E017-1AFA-9375-AD92D0CF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8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84403C5-C60B-CB56-D102-D75176D48D02}"/>
              </a:ext>
            </a:extLst>
          </p:cNvPr>
          <p:cNvGrpSpPr/>
          <p:nvPr/>
        </p:nvGrpSpPr>
        <p:grpSpPr>
          <a:xfrm>
            <a:off x="8709826" y="2269954"/>
            <a:ext cx="1127379" cy="2581119"/>
            <a:chOff x="8709826" y="2269954"/>
            <a:chExt cx="1127379" cy="258111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4AE5DC-19D2-B961-EEBE-E85435B96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9826" y="4519940"/>
              <a:ext cx="3913" cy="331133"/>
            </a:xfrm>
            <a:prstGeom prst="line">
              <a:avLst/>
            </a:prstGeom>
            <a:ln w="952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0B9563-4687-0F9D-EA0A-1E4FA9DCA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7815" y="3529183"/>
              <a:ext cx="16657" cy="921261"/>
            </a:xfrm>
            <a:prstGeom prst="line">
              <a:avLst/>
            </a:prstGeom>
            <a:ln w="952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1636A8-50D5-C889-7FDC-AAF6D418C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205" y="2269954"/>
              <a:ext cx="0" cy="1245147"/>
            </a:xfrm>
            <a:prstGeom prst="line">
              <a:avLst/>
            </a:prstGeom>
            <a:ln w="952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7082D4-CFD3-409B-ABD9-CF6172BC2ACA}"/>
              </a:ext>
            </a:extLst>
          </p:cNvPr>
          <p:cNvGrpSpPr/>
          <p:nvPr/>
        </p:nvGrpSpPr>
        <p:grpSpPr>
          <a:xfrm>
            <a:off x="1897788" y="2167822"/>
            <a:ext cx="1726437" cy="2839758"/>
            <a:chOff x="7771269" y="1068819"/>
            <a:chExt cx="1726437" cy="283975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459986-7030-490F-B9A0-4234C76435EF}"/>
                </a:ext>
              </a:extLst>
            </p:cNvPr>
            <p:cNvSpPr/>
            <p:nvPr/>
          </p:nvSpPr>
          <p:spPr>
            <a:xfrm>
              <a:off x="7771269" y="3771015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5DBED31-8FF7-4007-AE8B-0B0EB7926731}"/>
                </a:ext>
              </a:extLst>
            </p:cNvPr>
            <p:cNvSpPr/>
            <p:nvPr/>
          </p:nvSpPr>
          <p:spPr>
            <a:xfrm>
              <a:off x="8262796" y="3338099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CF1E0D6-F821-4E31-95B2-99BEC29AD6E3}"/>
                </a:ext>
              </a:extLst>
            </p:cNvPr>
            <p:cNvSpPr/>
            <p:nvPr/>
          </p:nvSpPr>
          <p:spPr>
            <a:xfrm>
              <a:off x="9364525" y="1068819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28D9CA4-2C7B-4226-98EF-13325C7ECF30}"/>
                </a:ext>
              </a:extLst>
            </p:cNvPr>
            <p:cNvSpPr/>
            <p:nvPr/>
          </p:nvSpPr>
          <p:spPr>
            <a:xfrm rot="21286696">
              <a:off x="7891316" y="3446498"/>
              <a:ext cx="445818" cy="361038"/>
            </a:xfrm>
            <a:custGeom>
              <a:avLst/>
              <a:gdLst>
                <a:gd name="connsiteX0" fmla="*/ 0 w 386499"/>
                <a:gd name="connsiteY0" fmla="*/ 197963 h 197963"/>
                <a:gd name="connsiteX1" fmla="*/ 386499 w 386499"/>
                <a:gd name="connsiteY1" fmla="*/ 0 h 197963"/>
                <a:gd name="connsiteX2" fmla="*/ 386499 w 386499"/>
                <a:gd name="connsiteY2" fmla="*/ 0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499" h="197963">
                  <a:moveTo>
                    <a:pt x="0" y="197963"/>
                  </a:moveTo>
                  <a:lnTo>
                    <a:pt x="386499" y="0"/>
                  </a:lnTo>
                  <a:lnTo>
                    <a:pt x="386499" y="0"/>
                  </a:lnTo>
                </a:path>
              </a:pathLst>
            </a:cu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023213A-FFEB-4219-8891-70A0F9107746}"/>
                </a:ext>
              </a:extLst>
            </p:cNvPr>
            <p:cNvSpPr/>
            <p:nvPr/>
          </p:nvSpPr>
          <p:spPr>
            <a:xfrm>
              <a:off x="8376307" y="2478572"/>
              <a:ext cx="544932" cy="902177"/>
            </a:xfrm>
            <a:custGeom>
              <a:avLst/>
              <a:gdLst>
                <a:gd name="connsiteX0" fmla="*/ 0 w 386499"/>
                <a:gd name="connsiteY0" fmla="*/ 377072 h 377072"/>
                <a:gd name="connsiteX1" fmla="*/ 386499 w 386499"/>
                <a:gd name="connsiteY1" fmla="*/ 0 h 377072"/>
                <a:gd name="connsiteX2" fmla="*/ 386499 w 386499"/>
                <a:gd name="connsiteY2" fmla="*/ 0 h 3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499" h="377072">
                  <a:moveTo>
                    <a:pt x="0" y="377072"/>
                  </a:moveTo>
                  <a:lnTo>
                    <a:pt x="386499" y="0"/>
                  </a:lnTo>
                  <a:lnTo>
                    <a:pt x="386499" y="0"/>
                  </a:lnTo>
                </a:path>
              </a:pathLst>
            </a:cu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559C82B-F977-49C8-8102-7CC5E75C1091}"/>
                </a:ext>
              </a:extLst>
            </p:cNvPr>
            <p:cNvSpPr/>
            <p:nvPr/>
          </p:nvSpPr>
          <p:spPr>
            <a:xfrm>
              <a:off x="8973880" y="1206382"/>
              <a:ext cx="442362" cy="1207210"/>
            </a:xfrm>
            <a:custGeom>
              <a:avLst/>
              <a:gdLst>
                <a:gd name="connsiteX0" fmla="*/ 0 w 496128"/>
                <a:gd name="connsiteY0" fmla="*/ 513394 h 513394"/>
                <a:gd name="connsiteX1" fmla="*/ 461913 w 496128"/>
                <a:gd name="connsiteY1" fmla="*/ 32627 h 513394"/>
                <a:gd name="connsiteX2" fmla="*/ 461913 w 496128"/>
                <a:gd name="connsiteY2" fmla="*/ 42054 h 513394"/>
                <a:gd name="connsiteX3" fmla="*/ 461913 w 496128"/>
                <a:gd name="connsiteY3" fmla="*/ 42054 h 5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128" h="513394">
                  <a:moveTo>
                    <a:pt x="0" y="513394"/>
                  </a:moveTo>
                  <a:lnTo>
                    <a:pt x="461913" y="32627"/>
                  </a:lnTo>
                  <a:cubicBezTo>
                    <a:pt x="538898" y="-45930"/>
                    <a:pt x="461913" y="42054"/>
                    <a:pt x="461913" y="42054"/>
                  </a:cubicBezTo>
                  <a:lnTo>
                    <a:pt x="461913" y="42054"/>
                  </a:lnTo>
                </a:path>
              </a:pathLst>
            </a:cu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8728FB4-89B4-4AAB-A384-5B172EDDADA2}"/>
                </a:ext>
              </a:extLst>
            </p:cNvPr>
            <p:cNvSpPr/>
            <p:nvPr/>
          </p:nvSpPr>
          <p:spPr>
            <a:xfrm>
              <a:off x="8853142" y="2392475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11850D-E080-422D-BAFD-8179EE1D74A6}"/>
              </a:ext>
            </a:extLst>
          </p:cNvPr>
          <p:cNvGrpSpPr/>
          <p:nvPr/>
        </p:nvGrpSpPr>
        <p:grpSpPr>
          <a:xfrm>
            <a:off x="483861" y="1656171"/>
            <a:ext cx="5623247" cy="4366030"/>
            <a:chOff x="104876" y="1005841"/>
            <a:chExt cx="5623247" cy="4366030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B972361-85A8-4913-B4A2-AA8B7A878F60}"/>
                </a:ext>
              </a:extLst>
            </p:cNvPr>
            <p:cNvGrpSpPr/>
            <p:nvPr/>
          </p:nvGrpSpPr>
          <p:grpSpPr>
            <a:xfrm>
              <a:off x="1533276" y="1509820"/>
              <a:ext cx="1726437" cy="2839758"/>
              <a:chOff x="7771269" y="1068819"/>
              <a:chExt cx="1726437" cy="2839758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AC62701-5F86-4723-B587-F9655D263A9B}"/>
                  </a:ext>
                </a:extLst>
              </p:cNvPr>
              <p:cNvSpPr/>
              <p:nvPr/>
            </p:nvSpPr>
            <p:spPr>
              <a:xfrm>
                <a:off x="7771269" y="3771015"/>
                <a:ext cx="133181" cy="137562"/>
              </a:xfrm>
              <a:prstGeom prst="ellipse">
                <a:avLst/>
              </a:prstGeom>
              <a:solidFill>
                <a:srgbClr val="FF66CC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EBA56F3-315D-4067-A67B-76532C0A1BD3}"/>
                  </a:ext>
                </a:extLst>
              </p:cNvPr>
              <p:cNvSpPr/>
              <p:nvPr/>
            </p:nvSpPr>
            <p:spPr>
              <a:xfrm>
                <a:off x="8262796" y="3338099"/>
                <a:ext cx="133181" cy="137562"/>
              </a:xfrm>
              <a:prstGeom prst="ellipse">
                <a:avLst/>
              </a:prstGeom>
              <a:solidFill>
                <a:srgbClr val="FF66CC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765C01D-92F7-4ED4-B72D-B0C832678351}"/>
                  </a:ext>
                </a:extLst>
              </p:cNvPr>
              <p:cNvSpPr/>
              <p:nvPr/>
            </p:nvSpPr>
            <p:spPr>
              <a:xfrm>
                <a:off x="9364525" y="1068819"/>
                <a:ext cx="133181" cy="137562"/>
              </a:xfrm>
              <a:prstGeom prst="ellipse">
                <a:avLst/>
              </a:prstGeom>
              <a:solidFill>
                <a:srgbClr val="FF66CC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B22D890-E3CD-44C8-BC05-BAAD12DD5A88}"/>
                  </a:ext>
                </a:extLst>
              </p:cNvPr>
              <p:cNvSpPr/>
              <p:nvPr/>
            </p:nvSpPr>
            <p:spPr>
              <a:xfrm rot="21286696">
                <a:off x="7891316" y="3446498"/>
                <a:ext cx="445818" cy="361038"/>
              </a:xfrm>
              <a:custGeom>
                <a:avLst/>
                <a:gdLst>
                  <a:gd name="connsiteX0" fmla="*/ 0 w 386499"/>
                  <a:gd name="connsiteY0" fmla="*/ 197963 h 197963"/>
                  <a:gd name="connsiteX1" fmla="*/ 386499 w 386499"/>
                  <a:gd name="connsiteY1" fmla="*/ 0 h 197963"/>
                  <a:gd name="connsiteX2" fmla="*/ 386499 w 386499"/>
                  <a:gd name="connsiteY2" fmla="*/ 0 h 19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499" h="197963">
                    <a:moveTo>
                      <a:pt x="0" y="197963"/>
                    </a:moveTo>
                    <a:lnTo>
                      <a:pt x="386499" y="0"/>
                    </a:lnTo>
                    <a:lnTo>
                      <a:pt x="386499" y="0"/>
                    </a:lnTo>
                  </a:path>
                </a:pathLst>
              </a:cu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7C69C06-0328-4944-BD44-481219B1EFAB}"/>
                  </a:ext>
                </a:extLst>
              </p:cNvPr>
              <p:cNvSpPr/>
              <p:nvPr/>
            </p:nvSpPr>
            <p:spPr>
              <a:xfrm>
                <a:off x="8376307" y="2478572"/>
                <a:ext cx="544932" cy="902177"/>
              </a:xfrm>
              <a:custGeom>
                <a:avLst/>
                <a:gdLst>
                  <a:gd name="connsiteX0" fmla="*/ 0 w 386499"/>
                  <a:gd name="connsiteY0" fmla="*/ 377072 h 377072"/>
                  <a:gd name="connsiteX1" fmla="*/ 386499 w 386499"/>
                  <a:gd name="connsiteY1" fmla="*/ 0 h 377072"/>
                  <a:gd name="connsiteX2" fmla="*/ 386499 w 386499"/>
                  <a:gd name="connsiteY2" fmla="*/ 0 h 37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499" h="377072">
                    <a:moveTo>
                      <a:pt x="0" y="377072"/>
                    </a:moveTo>
                    <a:lnTo>
                      <a:pt x="386499" y="0"/>
                    </a:lnTo>
                    <a:lnTo>
                      <a:pt x="386499" y="0"/>
                    </a:lnTo>
                  </a:path>
                </a:pathLst>
              </a:cu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839780-7D9F-4E94-A426-9A0237E5B9EF}"/>
                  </a:ext>
                </a:extLst>
              </p:cNvPr>
              <p:cNvSpPr/>
              <p:nvPr/>
            </p:nvSpPr>
            <p:spPr>
              <a:xfrm>
                <a:off x="8973880" y="1206382"/>
                <a:ext cx="442362" cy="1207210"/>
              </a:xfrm>
              <a:custGeom>
                <a:avLst/>
                <a:gdLst>
                  <a:gd name="connsiteX0" fmla="*/ 0 w 496128"/>
                  <a:gd name="connsiteY0" fmla="*/ 513394 h 513394"/>
                  <a:gd name="connsiteX1" fmla="*/ 461913 w 496128"/>
                  <a:gd name="connsiteY1" fmla="*/ 32627 h 513394"/>
                  <a:gd name="connsiteX2" fmla="*/ 461913 w 496128"/>
                  <a:gd name="connsiteY2" fmla="*/ 42054 h 513394"/>
                  <a:gd name="connsiteX3" fmla="*/ 461913 w 496128"/>
                  <a:gd name="connsiteY3" fmla="*/ 42054 h 5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128" h="513394">
                    <a:moveTo>
                      <a:pt x="0" y="513394"/>
                    </a:moveTo>
                    <a:lnTo>
                      <a:pt x="461913" y="32627"/>
                    </a:lnTo>
                    <a:cubicBezTo>
                      <a:pt x="538898" y="-45930"/>
                      <a:pt x="461913" y="42054"/>
                      <a:pt x="461913" y="42054"/>
                    </a:cubicBezTo>
                    <a:lnTo>
                      <a:pt x="461913" y="42054"/>
                    </a:lnTo>
                  </a:path>
                </a:pathLst>
              </a:cu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C16A07C-4B43-49F5-AEEE-CADD29339B38}"/>
                  </a:ext>
                </a:extLst>
              </p:cNvPr>
              <p:cNvSpPr/>
              <p:nvPr/>
            </p:nvSpPr>
            <p:spPr>
              <a:xfrm>
                <a:off x="8853142" y="2392475"/>
                <a:ext cx="133181" cy="137562"/>
              </a:xfrm>
              <a:prstGeom prst="ellipse">
                <a:avLst/>
              </a:prstGeom>
              <a:solidFill>
                <a:srgbClr val="FF66CC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5182B2-0D01-498D-BDA9-40F1A8C03FA0}"/>
                </a:ext>
              </a:extLst>
            </p:cNvPr>
            <p:cNvGrpSpPr/>
            <p:nvPr/>
          </p:nvGrpSpPr>
          <p:grpSpPr>
            <a:xfrm>
              <a:off x="104876" y="1005841"/>
              <a:ext cx="5623247" cy="4366030"/>
              <a:chOff x="104876" y="1005841"/>
              <a:chExt cx="5623247" cy="436603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3B9E366-680E-4D04-8C73-F3B7215046F2}"/>
                  </a:ext>
                </a:extLst>
              </p:cNvPr>
              <p:cNvGrpSpPr/>
              <p:nvPr/>
            </p:nvGrpSpPr>
            <p:grpSpPr>
              <a:xfrm>
                <a:off x="104876" y="1005841"/>
                <a:ext cx="5623247" cy="4366030"/>
                <a:chOff x="104876" y="579121"/>
                <a:chExt cx="5623247" cy="436603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0E64B46-F9FE-4DDF-A0F1-23DDDD390119}"/>
                    </a:ext>
                  </a:extLst>
                </p:cNvPr>
                <p:cNvGrpSpPr/>
                <p:nvPr/>
              </p:nvGrpSpPr>
              <p:grpSpPr>
                <a:xfrm>
                  <a:off x="104876" y="579121"/>
                  <a:ext cx="5623247" cy="4366030"/>
                  <a:chOff x="104876" y="377096"/>
                  <a:chExt cx="5623247" cy="4366030"/>
                </a:xfrm>
              </p:grpSpPr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8A3B07-558C-426A-A0E3-96F23FA5F157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944" y="4060212"/>
                    <a:ext cx="3697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</a:t>
                    </a:r>
                    <a:r>
                      <a: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</a:t>
                    </a:r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607789F-B5C7-4901-8A2B-8D82D388EF5E}"/>
                      </a:ext>
                    </a:extLst>
                  </p:cNvPr>
                  <p:cNvSpPr txBox="1"/>
                  <p:nvPr/>
                </p:nvSpPr>
                <p:spPr>
                  <a:xfrm>
                    <a:off x="1948217" y="4067351"/>
                    <a:ext cx="3697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</a:t>
                    </a:r>
                    <a:r>
                      <a: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2</a:t>
                    </a:r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E2A5820E-CCEC-4463-8D8B-0B3BBB432D7B}"/>
                      </a:ext>
                    </a:extLst>
                  </p:cNvPr>
                  <p:cNvSpPr txBox="1"/>
                  <p:nvPr/>
                </p:nvSpPr>
                <p:spPr>
                  <a:xfrm>
                    <a:off x="2478290" y="4079777"/>
                    <a:ext cx="3697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</a:t>
                    </a:r>
                    <a:r>
                      <a: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3</a:t>
                    </a:r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0DB161D0-53C5-46F3-87B7-3BCCC9FFDC8F}"/>
                      </a:ext>
                    </a:extLst>
                  </p:cNvPr>
                  <p:cNvSpPr txBox="1"/>
                  <p:nvPr/>
                </p:nvSpPr>
                <p:spPr>
                  <a:xfrm>
                    <a:off x="3008363" y="4079777"/>
                    <a:ext cx="3697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</a:t>
                    </a:r>
                    <a:r>
                      <a: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4</a:t>
                    </a:r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A8CFDD28-9B01-4D00-A627-BA969268F877}"/>
                      </a:ext>
                    </a:extLst>
                  </p:cNvPr>
                  <p:cNvGrpSpPr/>
                  <p:nvPr/>
                </p:nvGrpSpPr>
                <p:grpSpPr>
                  <a:xfrm>
                    <a:off x="961083" y="2071474"/>
                    <a:ext cx="4767040" cy="369332"/>
                    <a:chOff x="4944817" y="1793014"/>
                    <a:chExt cx="4386019" cy="329022"/>
                  </a:xfrm>
                </p:grpSpPr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164F8A1C-27DB-45E0-8FE6-EBC1352D2A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944817" y="1977680"/>
                      <a:ext cx="3314985" cy="18440"/>
                    </a:xfrm>
                    <a:prstGeom prst="line">
                      <a:avLst/>
                    </a:prstGeom>
                    <a:ln>
                      <a:solidFill>
                        <a:srgbClr val="00B050"/>
                      </a:solidFill>
                      <a:prstDash val="dash"/>
                    </a:ln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0679B49C-B41B-4B0F-BA5C-9A54D9AF03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59803" y="1793014"/>
                      <a:ext cx="1071033" cy="3290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capacity</a:t>
                      </a: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1A4D66FB-3AD8-4D5F-9707-ED75C584ADB5}"/>
                      </a:ext>
                    </a:extLst>
                  </p:cNvPr>
                  <p:cNvGrpSpPr/>
                  <p:nvPr/>
                </p:nvGrpSpPr>
                <p:grpSpPr>
                  <a:xfrm>
                    <a:off x="104876" y="377096"/>
                    <a:ext cx="4234076" cy="4366030"/>
                    <a:chOff x="4161122" y="58393"/>
                    <a:chExt cx="3895655" cy="3889505"/>
                  </a:xfrm>
                </p:grpSpPr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D670B1F3-60E4-4BD0-89A2-465E7C45B0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61122" y="58393"/>
                      <a:ext cx="3895655" cy="3204853"/>
                      <a:chOff x="2200345" y="-233841"/>
                      <a:chExt cx="3895655" cy="3204853"/>
                    </a:xfrm>
                  </p:grpSpPr>
                  <p:grpSp>
                    <p:nvGrpSpPr>
                      <p:cNvPr id="80" name="Group 79">
                        <a:extLst>
                          <a:ext uri="{FF2B5EF4-FFF2-40B4-BE49-F238E27FC236}">
                            <a16:creationId xmlns:a16="http://schemas.microsoft.com/office/drawing/2014/main" id="{4C617F3D-AA34-43D6-A64D-92D213566B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8116" y="-233841"/>
                        <a:ext cx="3107884" cy="3204853"/>
                        <a:chOff x="2988116" y="-233841"/>
                        <a:chExt cx="3107884" cy="3204853"/>
                      </a:xfrm>
                    </p:grpSpPr>
                    <p:cxnSp>
                      <p:nvCxnSpPr>
                        <p:cNvPr id="82" name="Straight Arrow Connector 81">
                          <a:extLst>
                            <a:ext uri="{FF2B5EF4-FFF2-40B4-BE49-F238E27FC236}">
                              <a16:creationId xmlns:a16="http://schemas.microsoft.com/office/drawing/2014/main" id="{A1C9DA73-0016-42B4-8A47-0535CB39D47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004117" y="2876692"/>
                          <a:ext cx="3091883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4A430E96-F786-46E5-B5F5-53A1DA3AC68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988116" y="-233841"/>
                          <a:ext cx="2041081" cy="3204853"/>
                          <a:chOff x="2988116" y="-233841"/>
                          <a:chExt cx="2041081" cy="3204853"/>
                        </a:xfrm>
                      </p:grpSpPr>
                      <p:cxnSp>
                        <p:nvCxnSpPr>
                          <p:cNvPr id="84" name="Straight Arrow Connector 83">
                            <a:extLst>
                              <a:ext uri="{FF2B5EF4-FFF2-40B4-BE49-F238E27FC236}">
                                <a16:creationId xmlns:a16="http://schemas.microsoft.com/office/drawing/2014/main" id="{1CFA75E2-9A0B-4447-9DC5-4DB5210F96F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2988116" y="-233841"/>
                            <a:ext cx="16001" cy="3110533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" name="Straight Connector 84">
                            <a:extLst>
                              <a:ext uri="{FF2B5EF4-FFF2-40B4-BE49-F238E27FC236}">
                                <a16:creationId xmlns:a16="http://schemas.microsoft.com/office/drawing/2014/main" id="{8E89CF00-D2B8-45FE-85AC-DF70E21691A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544478" y="2796564"/>
                            <a:ext cx="0" cy="172879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6" name="Straight Connector 85">
                            <a:extLst>
                              <a:ext uri="{FF2B5EF4-FFF2-40B4-BE49-F238E27FC236}">
                                <a16:creationId xmlns:a16="http://schemas.microsoft.com/office/drawing/2014/main" id="{724B1387-ECD5-473A-9CF4-516D5522510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026815" y="2798133"/>
                            <a:ext cx="0" cy="172879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7" name="Straight Connector 86">
                            <a:extLst>
                              <a:ext uri="{FF2B5EF4-FFF2-40B4-BE49-F238E27FC236}">
                                <a16:creationId xmlns:a16="http://schemas.microsoft.com/office/drawing/2014/main" id="{445B421B-F86A-4A4B-9961-CB84700DFFD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528004" y="2790277"/>
                            <a:ext cx="0" cy="172879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8" name="Straight Connector 87">
                            <a:extLst>
                              <a:ext uri="{FF2B5EF4-FFF2-40B4-BE49-F238E27FC236}">
                                <a16:creationId xmlns:a16="http://schemas.microsoft.com/office/drawing/2014/main" id="{F0111C45-2D04-4BD8-BB41-C21AA35343C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029197" y="2791847"/>
                            <a:ext cx="0" cy="172879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81" name="TextBox 80">
                        <a:extLst>
                          <a:ext uri="{FF2B5EF4-FFF2-40B4-BE49-F238E27FC236}">
                            <a16:creationId xmlns:a16="http://schemas.microsoft.com/office/drawing/2014/main" id="{02032076-2E19-4683-BB4A-003E2D34DFF3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604184" y="1053255"/>
                        <a:ext cx="1617087" cy="4247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sent bytes</a:t>
                        </a:r>
                      </a:p>
                    </p:txBody>
                  </p:sp>
                </p:grp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3E6938B9-C008-4C08-A200-169EF5F6DB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59650" y="3618876"/>
                      <a:ext cx="597621" cy="32902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p:txBody>
                </p:sp>
              </p:grpSp>
            </p:grp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489A589-78C8-4106-A0D8-A324E51634DE}"/>
                    </a:ext>
                  </a:extLst>
                </p:cNvPr>
                <p:cNvSpPr txBox="1"/>
                <p:nvPr/>
              </p:nvSpPr>
              <p:spPr>
                <a:xfrm>
                  <a:off x="592032" y="3655497"/>
                  <a:ext cx="2671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9391832D-B4B2-4EB7-A132-7B23E6F1610B}"/>
                    </a:ext>
                  </a:extLst>
                </p:cNvPr>
                <p:cNvSpPr txBox="1"/>
                <p:nvPr/>
              </p:nvSpPr>
              <p:spPr>
                <a:xfrm>
                  <a:off x="539458" y="3256575"/>
                  <a:ext cx="42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2a</a:t>
                  </a: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B7208816-C00C-433A-8D20-8D5AF490A54A}"/>
                    </a:ext>
                  </a:extLst>
                </p:cNvPr>
                <p:cNvSpPr txBox="1"/>
                <p:nvPr/>
              </p:nvSpPr>
              <p:spPr>
                <a:xfrm>
                  <a:off x="542467" y="2273036"/>
                  <a:ext cx="42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4a</a:t>
                  </a:r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3A449C8-0853-44CB-93BF-C0A892556A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8473" y="3860911"/>
                  <a:ext cx="673511" cy="1099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52EB2D24-4BC9-425B-9753-69F584F05457}"/>
                    </a:ext>
                  </a:extLst>
                </p:cNvPr>
                <p:cNvCxnSpPr>
                  <a:cxnSpLocks/>
                  <a:stCxn id="131" idx="2"/>
                  <a:endCxn id="141" idx="3"/>
                </p:cNvCxnSpPr>
                <p:nvPr/>
              </p:nvCxnSpPr>
              <p:spPr>
                <a:xfrm flipH="1">
                  <a:off x="967296" y="3421161"/>
                  <a:ext cx="1057507" cy="2008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700DC1EE-51DD-49A4-8FAD-84CE2359F4A6}"/>
                  </a:ext>
                </a:extLst>
              </p:cNvPr>
              <p:cNvSpPr txBox="1"/>
              <p:nvPr/>
            </p:nvSpPr>
            <p:spPr>
              <a:xfrm>
                <a:off x="521379" y="1401607"/>
                <a:ext cx="427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8a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1E38FEC-6BD7-41D8-944F-0E4B24D9C22E}"/>
                  </a:ext>
                </a:extLst>
              </p:cNvPr>
              <p:cNvCxnSpPr>
                <a:cxnSpLocks/>
                <a:endCxn id="182" idx="3"/>
              </p:cNvCxnSpPr>
              <p:nvPr/>
            </p:nvCxnSpPr>
            <p:spPr>
              <a:xfrm flipH="1">
                <a:off x="949217" y="1572878"/>
                <a:ext cx="2251802" cy="133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A2BB24-0E27-B9D5-ABA2-948ECFF1D4D6}"/>
              </a:ext>
            </a:extLst>
          </p:cNvPr>
          <p:cNvSpPr txBox="1"/>
          <p:nvPr/>
        </p:nvSpPr>
        <p:spPr>
          <a:xfrm>
            <a:off x="2113742" y="57958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29F647-DC62-6E40-02BF-7FDBBCC1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99" y="353638"/>
            <a:ext cx="10625594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en-US" dirty="0">
                <a:solidFill>
                  <a:srgbClr val="62B1F6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62B1F6"/>
                </a:solidFill>
              </a:rPr>
              <a:t> </a:t>
            </a:r>
            <a:r>
              <a:rPr lang="en-US" b="1" dirty="0">
                <a:solidFill>
                  <a:srgbClr val="62B1F6"/>
                </a:solidFill>
              </a:rPr>
              <a:t>S</a:t>
            </a:r>
            <a:r>
              <a:rPr lang="en-US" dirty="0"/>
              <a:t>low start </a:t>
            </a:r>
            <a:r>
              <a:rPr lang="en-US" b="1" dirty="0">
                <a:solidFill>
                  <a:srgbClr val="62B1F6"/>
                </a:solidFill>
              </a:rPr>
              <a:t>E</a:t>
            </a:r>
            <a:r>
              <a:rPr lang="en-US" dirty="0"/>
              <a:t>xit at </a:t>
            </a:r>
            <a:r>
              <a:rPr lang="en-US" b="1" dirty="0">
                <a:solidFill>
                  <a:srgbClr val="62B1F6"/>
                </a:solidFill>
              </a:rPr>
              <a:t>R</a:t>
            </a:r>
            <a:r>
              <a:rPr lang="en-US" dirty="0"/>
              <a:t>ight </a:t>
            </a:r>
            <a:r>
              <a:rPr lang="en-US" b="1" dirty="0" err="1">
                <a:solidFill>
                  <a:srgbClr val="62B1F6"/>
                </a:solidFill>
              </a:rPr>
              <a:t>CH</a:t>
            </a:r>
            <a:r>
              <a:rPr lang="en-US" dirty="0" err="1"/>
              <a:t>okepoint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BD892-C7AA-E865-E063-823517C2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ED7-BF5B-4124-AEA3-3738A9EE3537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8D99464-3612-AA95-9557-299EDDAE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E4A850-3FF9-4AB9-A8BE-D526BA9205D0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4528CA0-3C30-9629-ADB0-FA21CE75F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C192FF-3468-E71A-B59A-9CA4CE5B5614}"/>
              </a:ext>
            </a:extLst>
          </p:cNvPr>
          <p:cNvGrpSpPr/>
          <p:nvPr/>
        </p:nvGrpSpPr>
        <p:grpSpPr>
          <a:xfrm>
            <a:off x="6699961" y="1762066"/>
            <a:ext cx="5841236" cy="4102567"/>
            <a:chOff x="6699961" y="1762066"/>
            <a:chExt cx="5841236" cy="410256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EF65844-6DE1-4E2E-A60B-D746379C912D}"/>
                </a:ext>
              </a:extLst>
            </p:cNvPr>
            <p:cNvGrpSpPr/>
            <p:nvPr/>
          </p:nvGrpSpPr>
          <p:grpSpPr>
            <a:xfrm>
              <a:off x="7641032" y="3334679"/>
              <a:ext cx="4900165" cy="369332"/>
              <a:chOff x="4895763" y="5027516"/>
              <a:chExt cx="4375192" cy="302276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E7FBF19-8D2C-4312-80DB-133BA2B5B1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5763" y="5233515"/>
                <a:ext cx="3199828" cy="13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F3F9B-0593-493A-A1D2-8A6D66F62FBD}"/>
                  </a:ext>
                </a:extLst>
              </p:cNvPr>
              <p:cNvSpPr txBox="1"/>
              <p:nvPr/>
            </p:nvSpPr>
            <p:spPr>
              <a:xfrm>
                <a:off x="8199922" y="5027516"/>
                <a:ext cx="1071033" cy="30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capacity</a:t>
                </a: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FB7A80B-EE01-4A3D-BBA7-0FB37D6B0E7D}"/>
                </a:ext>
              </a:extLst>
            </p:cNvPr>
            <p:cNvSpPr/>
            <p:nvPr/>
          </p:nvSpPr>
          <p:spPr>
            <a:xfrm>
              <a:off x="9213909" y="4449862"/>
              <a:ext cx="137239" cy="14973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5410744-FB57-4987-BEC8-EC4DF13C3088}"/>
                </a:ext>
              </a:extLst>
            </p:cNvPr>
            <p:cNvSpPr/>
            <p:nvPr/>
          </p:nvSpPr>
          <p:spPr>
            <a:xfrm>
              <a:off x="10244330" y="3496290"/>
              <a:ext cx="137239" cy="14973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79518D-04B5-419C-9809-19E56B8075D9}"/>
                </a:ext>
              </a:extLst>
            </p:cNvPr>
            <p:cNvSpPr txBox="1"/>
            <p:nvPr/>
          </p:nvSpPr>
          <p:spPr>
            <a:xfrm>
              <a:off x="8038926" y="5126496"/>
              <a:ext cx="380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9C1EBA-3FD4-4EE4-8036-A5CA42406171}"/>
                </a:ext>
              </a:extLst>
            </p:cNvPr>
            <p:cNvSpPr txBox="1"/>
            <p:nvPr/>
          </p:nvSpPr>
          <p:spPr>
            <a:xfrm>
              <a:off x="8550321" y="5134267"/>
              <a:ext cx="380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07DDDD-10DA-409D-90FB-BCC432B8825E}"/>
                </a:ext>
              </a:extLst>
            </p:cNvPr>
            <p:cNvSpPr txBox="1"/>
            <p:nvPr/>
          </p:nvSpPr>
          <p:spPr>
            <a:xfrm>
              <a:off x="9096545" y="5147792"/>
              <a:ext cx="380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A3074BD-F9EB-4346-90EC-9EBF7018CD64}"/>
                </a:ext>
              </a:extLst>
            </p:cNvPr>
            <p:cNvSpPr txBox="1"/>
            <p:nvPr/>
          </p:nvSpPr>
          <p:spPr>
            <a:xfrm>
              <a:off x="9642769" y="5147792"/>
              <a:ext cx="380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63ADF1-1110-42A9-B12E-04216FC32C51}"/>
                </a:ext>
              </a:extLst>
            </p:cNvPr>
            <p:cNvSpPr txBox="1"/>
            <p:nvPr/>
          </p:nvSpPr>
          <p:spPr>
            <a:xfrm>
              <a:off x="10189670" y="5147792"/>
              <a:ext cx="380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013098-3145-4213-A397-076FE336F285}"/>
                </a:ext>
              </a:extLst>
            </p:cNvPr>
            <p:cNvSpPr/>
            <p:nvPr/>
          </p:nvSpPr>
          <p:spPr>
            <a:xfrm>
              <a:off x="8765197" y="4554876"/>
              <a:ext cx="485664" cy="322504"/>
            </a:xfrm>
            <a:custGeom>
              <a:avLst/>
              <a:gdLst>
                <a:gd name="connsiteX0" fmla="*/ 0 w 433633"/>
                <a:gd name="connsiteY0" fmla="*/ 263950 h 263950"/>
                <a:gd name="connsiteX1" fmla="*/ 433633 w 433633"/>
                <a:gd name="connsiteY1" fmla="*/ 0 h 263950"/>
                <a:gd name="connsiteX2" fmla="*/ 433633 w 433633"/>
                <a:gd name="connsiteY2" fmla="*/ 0 h 263950"/>
                <a:gd name="connsiteX3" fmla="*/ 433633 w 433633"/>
                <a:gd name="connsiteY3" fmla="*/ 0 h 26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633" h="263950">
                  <a:moveTo>
                    <a:pt x="0" y="263950"/>
                  </a:moveTo>
                  <a:lnTo>
                    <a:pt x="433633" y="0"/>
                  </a:lnTo>
                  <a:lnTo>
                    <a:pt x="433633" y="0"/>
                  </a:lnTo>
                  <a:lnTo>
                    <a:pt x="433633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40D1050-93B1-472F-8E56-521DC240383A}"/>
                </a:ext>
              </a:extLst>
            </p:cNvPr>
            <p:cNvSpPr/>
            <p:nvPr/>
          </p:nvSpPr>
          <p:spPr>
            <a:xfrm>
              <a:off x="9335323" y="3591559"/>
              <a:ext cx="484776" cy="882691"/>
            </a:xfrm>
            <a:custGeom>
              <a:avLst/>
              <a:gdLst>
                <a:gd name="connsiteX0" fmla="*/ 0 w 367646"/>
                <a:gd name="connsiteY0" fmla="*/ 292231 h 292231"/>
                <a:gd name="connsiteX1" fmla="*/ 367646 w 367646"/>
                <a:gd name="connsiteY1" fmla="*/ 0 h 292231"/>
                <a:gd name="connsiteX2" fmla="*/ 367646 w 367646"/>
                <a:gd name="connsiteY2" fmla="*/ 0 h 292231"/>
                <a:gd name="connsiteX3" fmla="*/ 367646 w 367646"/>
                <a:gd name="connsiteY3" fmla="*/ 0 h 2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46" h="292231">
                  <a:moveTo>
                    <a:pt x="0" y="292231"/>
                  </a:moveTo>
                  <a:lnTo>
                    <a:pt x="367646" y="0"/>
                  </a:lnTo>
                  <a:lnTo>
                    <a:pt x="367646" y="0"/>
                  </a:lnTo>
                  <a:lnTo>
                    <a:pt x="367646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F0AA57E-2929-4B36-A2CC-4DBDFE7815BE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 flipV="1">
              <a:off x="9888873" y="3571157"/>
              <a:ext cx="355456" cy="1513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E3B4D0-4AA8-4615-BC89-2DE0A109B9AF}"/>
                </a:ext>
              </a:extLst>
            </p:cNvPr>
            <p:cNvGrpSpPr/>
            <p:nvPr/>
          </p:nvGrpSpPr>
          <p:grpSpPr>
            <a:xfrm>
              <a:off x="6699961" y="1762066"/>
              <a:ext cx="4515417" cy="4102567"/>
              <a:chOff x="4036346" y="3397852"/>
              <a:chExt cx="4174402" cy="3357707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7B29B21-D07E-4285-85C0-205FE5F4BECB}"/>
                  </a:ext>
                </a:extLst>
              </p:cNvPr>
              <p:cNvGrpSpPr/>
              <p:nvPr/>
            </p:nvGrpSpPr>
            <p:grpSpPr>
              <a:xfrm>
                <a:off x="4036346" y="3397852"/>
                <a:ext cx="4174402" cy="2861415"/>
                <a:chOff x="2075569" y="3105618"/>
                <a:chExt cx="4174402" cy="2861415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3E7C4B01-EDE4-4E31-B9AA-401C4FC02D47}"/>
                    </a:ext>
                  </a:extLst>
                </p:cNvPr>
                <p:cNvGrpSpPr/>
                <p:nvPr/>
              </p:nvGrpSpPr>
              <p:grpSpPr>
                <a:xfrm>
                  <a:off x="2921746" y="3105618"/>
                  <a:ext cx="3328225" cy="2861415"/>
                  <a:chOff x="2990877" y="109597"/>
                  <a:chExt cx="3328225" cy="2861415"/>
                </a:xfrm>
              </p:grpSpPr>
              <p:cxnSp>
                <p:nvCxnSpPr>
                  <p:cNvPr id="97" name="Straight Arrow Connector 96">
                    <a:extLst>
                      <a:ext uri="{FF2B5EF4-FFF2-40B4-BE49-F238E27FC236}">
                        <a16:creationId xmlns:a16="http://schemas.microsoft.com/office/drawing/2014/main" id="{700B0A2C-089B-4660-AA7E-42109C91A8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04117" y="2876691"/>
                    <a:ext cx="3314985" cy="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BD86DBB3-5C4D-41CF-8056-4BFC1C44CB9D}"/>
                      </a:ext>
                    </a:extLst>
                  </p:cNvPr>
                  <p:cNvGrpSpPr/>
                  <p:nvPr/>
                </p:nvGrpSpPr>
                <p:grpSpPr>
                  <a:xfrm>
                    <a:off x="2990877" y="109597"/>
                    <a:ext cx="2473521" cy="2861415"/>
                    <a:chOff x="2990877" y="109597"/>
                    <a:chExt cx="2473521" cy="2861415"/>
                  </a:xfrm>
                </p:grpSpPr>
                <p:cxnSp>
                  <p:nvCxnSpPr>
                    <p:cNvPr id="99" name="Straight Arrow Connector 98">
                      <a:extLst>
                        <a:ext uri="{FF2B5EF4-FFF2-40B4-BE49-F238E27FC236}">
                          <a16:creationId xmlns:a16="http://schemas.microsoft.com/office/drawing/2014/main" id="{D3AEE20E-86DC-4432-A6D4-D912909488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990877" y="109597"/>
                      <a:ext cx="13239" cy="2767097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79BA0C82-A06B-4149-AA6C-B2688CF4F8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544478" y="2796564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EFB9776A-7002-4EB2-BA8A-12F4CD52C8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026815" y="2798133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44841561-8F7B-493A-8B44-2ACC290C235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8004" y="2790277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A5A23D26-416B-4C3F-B454-6CA24290B0D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029197" y="2791847"/>
                      <a:ext cx="0" cy="17287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53921E1F-CC19-4A72-B586-A88BE1BAE1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64398" y="2790277"/>
                      <a:ext cx="0" cy="17601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9A94AA17-B055-4FA0-949E-3884AF4497EC}"/>
                    </a:ext>
                  </a:extLst>
                </p:cNvPr>
                <p:cNvSpPr txBox="1"/>
                <p:nvPr/>
              </p:nvSpPr>
              <p:spPr>
                <a:xfrm rot="16200000" flipH="1">
                  <a:off x="1293639" y="4124791"/>
                  <a:ext cx="1990659" cy="426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delivered bytes</a:t>
                  </a:r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2861A72-D7C7-425B-8D65-2EC8D6A5EAA1}"/>
                  </a:ext>
                </a:extLst>
              </p:cNvPr>
              <p:cNvSpPr txBox="1"/>
              <p:nvPr/>
            </p:nvSpPr>
            <p:spPr>
              <a:xfrm>
                <a:off x="6325412" y="6453283"/>
                <a:ext cx="600482" cy="302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BF55E8-C270-464A-9DC5-BECF9D221798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 flipH="1">
              <a:off x="7593598" y="4925940"/>
              <a:ext cx="1047609" cy="96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AA892DF-3A12-4228-888E-F3ECF4DA4B10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7634490" y="4524729"/>
              <a:ext cx="1579420" cy="38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107C3-0B4B-4B69-B3E5-106717436B6C}"/>
                </a:ext>
              </a:extLst>
            </p:cNvPr>
            <p:cNvSpPr txBox="1"/>
            <p:nvPr/>
          </p:nvSpPr>
          <p:spPr>
            <a:xfrm>
              <a:off x="7322804" y="4734709"/>
              <a:ext cx="267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3D437F1-04B0-49C1-8476-1FD5884F10F5}"/>
                </a:ext>
              </a:extLst>
            </p:cNvPr>
            <p:cNvSpPr/>
            <p:nvPr/>
          </p:nvSpPr>
          <p:spPr>
            <a:xfrm>
              <a:off x="8641206" y="4851073"/>
              <a:ext cx="137239" cy="14973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78FC4F3-4090-402A-908B-778721DFD2D5}"/>
                </a:ext>
              </a:extLst>
            </p:cNvPr>
            <p:cNvSpPr/>
            <p:nvPr/>
          </p:nvSpPr>
          <p:spPr>
            <a:xfrm>
              <a:off x="9211590" y="4448118"/>
              <a:ext cx="155605" cy="15454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38F85A8-C020-4CB1-9885-F5763A243B6E}"/>
                </a:ext>
              </a:extLst>
            </p:cNvPr>
            <p:cNvSpPr/>
            <p:nvPr/>
          </p:nvSpPr>
          <p:spPr>
            <a:xfrm>
              <a:off x="8627029" y="4851073"/>
              <a:ext cx="155605" cy="15454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C803ED3-319C-4614-83F3-4C6AEDB93CD3}"/>
                </a:ext>
              </a:extLst>
            </p:cNvPr>
            <p:cNvSpPr/>
            <p:nvPr/>
          </p:nvSpPr>
          <p:spPr>
            <a:xfrm>
              <a:off x="9772024" y="3515103"/>
              <a:ext cx="137239" cy="14973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CD22118-7DAD-4C7F-921F-32ED36890C79}"/>
                </a:ext>
              </a:extLst>
            </p:cNvPr>
            <p:cNvSpPr/>
            <p:nvPr/>
          </p:nvSpPr>
          <p:spPr>
            <a:xfrm>
              <a:off x="9760801" y="3512688"/>
              <a:ext cx="155605" cy="15454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8E1923-BF07-F5A4-9040-F5D0F4AC9275}"/>
                </a:ext>
              </a:extLst>
            </p:cNvPr>
            <p:cNvSpPr txBox="1"/>
            <p:nvPr/>
          </p:nvSpPr>
          <p:spPr>
            <a:xfrm>
              <a:off x="7242439" y="4324143"/>
              <a:ext cx="427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A73588-DC1B-7B38-589D-8FB717884173}"/>
                </a:ext>
              </a:extLst>
            </p:cNvPr>
            <p:cNvSpPr txBox="1"/>
            <p:nvPr/>
          </p:nvSpPr>
          <p:spPr>
            <a:xfrm>
              <a:off x="7242439" y="3408810"/>
              <a:ext cx="427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9BFA64-FB65-DB61-474E-50CECB8FF5B2}"/>
                </a:ext>
              </a:extLst>
            </p:cNvPr>
            <p:cNvSpPr txBox="1"/>
            <p:nvPr/>
          </p:nvSpPr>
          <p:spPr>
            <a:xfrm>
              <a:off x="7222185" y="2113965"/>
              <a:ext cx="427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8a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7F224A-50BA-D0AB-2BB3-174EAF9852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0023" y="2285236"/>
              <a:ext cx="2251802" cy="1339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56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1.85185E-6 L 0.51289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id="{2FB7A80B-EE01-4A3D-BBA7-0FB37D6B0E7D}"/>
              </a:ext>
            </a:extLst>
          </p:cNvPr>
          <p:cNvSpPr/>
          <p:nvPr/>
        </p:nvSpPr>
        <p:spPr>
          <a:xfrm>
            <a:off x="9213909" y="4449862"/>
            <a:ext cx="137239" cy="1497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5410744-FB57-4987-BEC8-EC4DF13C3088}"/>
              </a:ext>
            </a:extLst>
          </p:cNvPr>
          <p:cNvSpPr/>
          <p:nvPr/>
        </p:nvSpPr>
        <p:spPr>
          <a:xfrm>
            <a:off x="10244330" y="3496290"/>
            <a:ext cx="137239" cy="1497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79518D-04B5-419C-9809-19E56B8075D9}"/>
              </a:ext>
            </a:extLst>
          </p:cNvPr>
          <p:cNvSpPr txBox="1"/>
          <p:nvPr/>
        </p:nvSpPr>
        <p:spPr>
          <a:xfrm>
            <a:off x="8038926" y="5126496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9C1EBA-3FD4-4EE4-8036-A5CA42406171}"/>
              </a:ext>
            </a:extLst>
          </p:cNvPr>
          <p:cNvSpPr txBox="1"/>
          <p:nvPr/>
        </p:nvSpPr>
        <p:spPr>
          <a:xfrm>
            <a:off x="8550321" y="5134267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07DDDD-10DA-409D-90FB-BCC432B8825E}"/>
              </a:ext>
            </a:extLst>
          </p:cNvPr>
          <p:cNvSpPr txBox="1"/>
          <p:nvPr/>
        </p:nvSpPr>
        <p:spPr>
          <a:xfrm>
            <a:off x="9096545" y="5147792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3074BD-F9EB-4346-90EC-9EBF7018CD64}"/>
              </a:ext>
            </a:extLst>
          </p:cNvPr>
          <p:cNvSpPr txBox="1"/>
          <p:nvPr/>
        </p:nvSpPr>
        <p:spPr>
          <a:xfrm>
            <a:off x="9642769" y="5147792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63ADF1-1110-42A9-B12E-04216FC32C51}"/>
              </a:ext>
            </a:extLst>
          </p:cNvPr>
          <p:cNvSpPr txBox="1"/>
          <p:nvPr/>
        </p:nvSpPr>
        <p:spPr>
          <a:xfrm>
            <a:off x="10189670" y="5147792"/>
            <a:ext cx="38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3013098-3145-4213-A397-076FE336F285}"/>
              </a:ext>
            </a:extLst>
          </p:cNvPr>
          <p:cNvSpPr/>
          <p:nvPr/>
        </p:nvSpPr>
        <p:spPr>
          <a:xfrm>
            <a:off x="8765197" y="4554876"/>
            <a:ext cx="485664" cy="322504"/>
          </a:xfrm>
          <a:custGeom>
            <a:avLst/>
            <a:gdLst>
              <a:gd name="connsiteX0" fmla="*/ 0 w 433633"/>
              <a:gd name="connsiteY0" fmla="*/ 263950 h 263950"/>
              <a:gd name="connsiteX1" fmla="*/ 433633 w 433633"/>
              <a:gd name="connsiteY1" fmla="*/ 0 h 263950"/>
              <a:gd name="connsiteX2" fmla="*/ 433633 w 433633"/>
              <a:gd name="connsiteY2" fmla="*/ 0 h 263950"/>
              <a:gd name="connsiteX3" fmla="*/ 433633 w 433633"/>
              <a:gd name="connsiteY3" fmla="*/ 0 h 2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633" h="263950">
                <a:moveTo>
                  <a:pt x="0" y="263950"/>
                </a:moveTo>
                <a:lnTo>
                  <a:pt x="433633" y="0"/>
                </a:lnTo>
                <a:lnTo>
                  <a:pt x="433633" y="0"/>
                </a:lnTo>
                <a:lnTo>
                  <a:pt x="433633" y="0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40D1050-93B1-472F-8E56-521DC240383A}"/>
              </a:ext>
            </a:extLst>
          </p:cNvPr>
          <p:cNvSpPr/>
          <p:nvPr/>
        </p:nvSpPr>
        <p:spPr>
          <a:xfrm>
            <a:off x="9335323" y="3591559"/>
            <a:ext cx="484776" cy="882691"/>
          </a:xfrm>
          <a:custGeom>
            <a:avLst/>
            <a:gdLst>
              <a:gd name="connsiteX0" fmla="*/ 0 w 367646"/>
              <a:gd name="connsiteY0" fmla="*/ 292231 h 292231"/>
              <a:gd name="connsiteX1" fmla="*/ 367646 w 367646"/>
              <a:gd name="connsiteY1" fmla="*/ 0 h 292231"/>
              <a:gd name="connsiteX2" fmla="*/ 367646 w 367646"/>
              <a:gd name="connsiteY2" fmla="*/ 0 h 292231"/>
              <a:gd name="connsiteX3" fmla="*/ 367646 w 367646"/>
              <a:gd name="connsiteY3" fmla="*/ 0 h 2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46" h="292231">
                <a:moveTo>
                  <a:pt x="0" y="292231"/>
                </a:moveTo>
                <a:lnTo>
                  <a:pt x="367646" y="0"/>
                </a:lnTo>
                <a:lnTo>
                  <a:pt x="367646" y="0"/>
                </a:lnTo>
                <a:lnTo>
                  <a:pt x="367646" y="0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0AA57E-2929-4B36-A2CC-4DBDFE7815BE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9888873" y="3571157"/>
            <a:ext cx="355456" cy="1513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EF65844-6DE1-4E2E-A60B-D746379C912D}"/>
              </a:ext>
            </a:extLst>
          </p:cNvPr>
          <p:cNvGrpSpPr/>
          <p:nvPr/>
        </p:nvGrpSpPr>
        <p:grpSpPr>
          <a:xfrm>
            <a:off x="7641032" y="3334679"/>
            <a:ext cx="4900165" cy="369332"/>
            <a:chOff x="4895763" y="5027516"/>
            <a:chExt cx="4375192" cy="30227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E7FBF19-8D2C-4312-80DB-133BA2B5B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5763" y="5233515"/>
              <a:ext cx="3199828" cy="13469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25F3F9B-0593-493A-A1D2-8A6D66F62FBD}"/>
                </a:ext>
              </a:extLst>
            </p:cNvPr>
            <p:cNvSpPr txBox="1"/>
            <p:nvPr/>
          </p:nvSpPr>
          <p:spPr>
            <a:xfrm>
              <a:off x="8199922" y="5027516"/>
              <a:ext cx="1071033" cy="30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capacity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E3B4D0-4AA8-4615-BC89-2DE0A109B9AF}"/>
              </a:ext>
            </a:extLst>
          </p:cNvPr>
          <p:cNvGrpSpPr/>
          <p:nvPr/>
        </p:nvGrpSpPr>
        <p:grpSpPr>
          <a:xfrm>
            <a:off x="6699961" y="1762066"/>
            <a:ext cx="4515417" cy="4102567"/>
            <a:chOff x="4036346" y="3397852"/>
            <a:chExt cx="4174402" cy="335770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7B29B21-D07E-4285-85C0-205FE5F4BECB}"/>
                </a:ext>
              </a:extLst>
            </p:cNvPr>
            <p:cNvGrpSpPr/>
            <p:nvPr/>
          </p:nvGrpSpPr>
          <p:grpSpPr>
            <a:xfrm>
              <a:off x="4036346" y="3397852"/>
              <a:ext cx="4174402" cy="2861415"/>
              <a:chOff x="2075569" y="3105618"/>
              <a:chExt cx="4174402" cy="286141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E7C4B01-EDE4-4E31-B9AA-401C4FC02D47}"/>
                  </a:ext>
                </a:extLst>
              </p:cNvPr>
              <p:cNvGrpSpPr/>
              <p:nvPr/>
            </p:nvGrpSpPr>
            <p:grpSpPr>
              <a:xfrm>
                <a:off x="2921746" y="3105618"/>
                <a:ext cx="3328225" cy="2861415"/>
                <a:chOff x="2990877" y="109597"/>
                <a:chExt cx="3328225" cy="2861415"/>
              </a:xfrm>
            </p:grpSpPr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700B0A2C-089B-4660-AA7E-42109C91A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04117" y="2876691"/>
                  <a:ext cx="3314985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BD86DBB3-5C4D-41CF-8056-4BFC1C44CB9D}"/>
                    </a:ext>
                  </a:extLst>
                </p:cNvPr>
                <p:cNvGrpSpPr/>
                <p:nvPr/>
              </p:nvGrpSpPr>
              <p:grpSpPr>
                <a:xfrm>
                  <a:off x="2990877" y="109597"/>
                  <a:ext cx="2473521" cy="2861415"/>
                  <a:chOff x="2990877" y="109597"/>
                  <a:chExt cx="2473521" cy="2861415"/>
                </a:xfrm>
              </p:grpSpPr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D3AEE20E-86DC-4432-A6D4-D912909488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90877" y="109597"/>
                    <a:ext cx="13239" cy="2767097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79BA0C82-A06B-4149-AA6C-B2688CF4F8A5}"/>
                      </a:ext>
                    </a:extLst>
                  </p:cNvPr>
                  <p:cNvCxnSpPr/>
                  <p:nvPr/>
                </p:nvCxnSpPr>
                <p:spPr>
                  <a:xfrm>
                    <a:off x="3544478" y="2796564"/>
                    <a:ext cx="0" cy="1728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EFB9776A-7002-4EB2-BA8A-12F4CD52C8A2}"/>
                      </a:ext>
                    </a:extLst>
                  </p:cNvPr>
                  <p:cNvCxnSpPr/>
                  <p:nvPr/>
                </p:nvCxnSpPr>
                <p:spPr>
                  <a:xfrm>
                    <a:off x="4026815" y="2798133"/>
                    <a:ext cx="0" cy="1728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44841561-8F7B-493A-8B44-2ACC290C2355}"/>
                      </a:ext>
                    </a:extLst>
                  </p:cNvPr>
                  <p:cNvCxnSpPr/>
                  <p:nvPr/>
                </p:nvCxnSpPr>
                <p:spPr>
                  <a:xfrm>
                    <a:off x="4528004" y="2790277"/>
                    <a:ext cx="0" cy="1728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A5A23D26-416B-4C3F-B454-6CA24290B0D9}"/>
                      </a:ext>
                    </a:extLst>
                  </p:cNvPr>
                  <p:cNvCxnSpPr/>
                  <p:nvPr/>
                </p:nvCxnSpPr>
                <p:spPr>
                  <a:xfrm>
                    <a:off x="5029197" y="2791847"/>
                    <a:ext cx="0" cy="17287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53921E1F-CC19-4A72-B586-A88BE1BAE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64398" y="2790277"/>
                    <a:ext cx="0" cy="17601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A94AA17-B055-4FA0-949E-3884AF4497EC}"/>
                  </a:ext>
                </a:extLst>
              </p:cNvPr>
              <p:cNvSpPr txBox="1"/>
              <p:nvPr/>
            </p:nvSpPr>
            <p:spPr>
              <a:xfrm rot="16200000" flipH="1">
                <a:off x="1319022" y="4150173"/>
                <a:ext cx="1939893" cy="426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delivered bytes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2861A72-D7C7-425B-8D65-2EC8D6A5EAA1}"/>
                </a:ext>
              </a:extLst>
            </p:cNvPr>
            <p:cNvSpPr txBox="1"/>
            <p:nvPr/>
          </p:nvSpPr>
          <p:spPr>
            <a:xfrm>
              <a:off x="6325412" y="6453283"/>
              <a:ext cx="600482" cy="302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BF55E8-C270-464A-9DC5-BECF9D221798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7593598" y="4925940"/>
            <a:ext cx="1047609" cy="96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AA892DF-3A12-4228-888E-F3ECF4DA4B10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7634490" y="4524729"/>
            <a:ext cx="1579420" cy="38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D167FC0-64E7-4230-B161-C27C1C4F6404}"/>
              </a:ext>
            </a:extLst>
          </p:cNvPr>
          <p:cNvSpPr txBox="1"/>
          <p:nvPr/>
        </p:nvSpPr>
        <p:spPr>
          <a:xfrm>
            <a:off x="7242439" y="4324143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111F61C-4B98-42C5-9A41-587E3F2A3934}"/>
              </a:ext>
            </a:extLst>
          </p:cNvPr>
          <p:cNvSpPr txBox="1"/>
          <p:nvPr/>
        </p:nvSpPr>
        <p:spPr>
          <a:xfrm>
            <a:off x="7242439" y="3408810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B8DA3F-DC37-4A88-9D73-5C4308E1931A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8709826" y="4519940"/>
            <a:ext cx="3913" cy="331133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7664ADD-038A-4A69-BABA-3789F1A6EA41}"/>
              </a:ext>
            </a:extLst>
          </p:cNvPr>
          <p:cNvCxnSpPr>
            <a:cxnSpLocks/>
          </p:cNvCxnSpPr>
          <p:nvPr/>
        </p:nvCxnSpPr>
        <p:spPr>
          <a:xfrm flipV="1">
            <a:off x="9287815" y="3529183"/>
            <a:ext cx="16657" cy="921261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83D437F1-04B0-49C1-8476-1FD5884F10F5}"/>
              </a:ext>
            </a:extLst>
          </p:cNvPr>
          <p:cNvSpPr/>
          <p:nvPr/>
        </p:nvSpPr>
        <p:spPr>
          <a:xfrm>
            <a:off x="8641206" y="4851073"/>
            <a:ext cx="137239" cy="1497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78FC4F3-4090-402A-908B-778721DFD2D5}"/>
              </a:ext>
            </a:extLst>
          </p:cNvPr>
          <p:cNvSpPr/>
          <p:nvPr/>
        </p:nvSpPr>
        <p:spPr>
          <a:xfrm>
            <a:off x="9211590" y="4448118"/>
            <a:ext cx="155605" cy="1545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38F85A8-C020-4CB1-9885-F5763A243B6E}"/>
              </a:ext>
            </a:extLst>
          </p:cNvPr>
          <p:cNvSpPr/>
          <p:nvPr/>
        </p:nvSpPr>
        <p:spPr>
          <a:xfrm>
            <a:off x="8627029" y="4851073"/>
            <a:ext cx="155605" cy="1545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4C803ED3-319C-4614-83F3-4C6AEDB93CD3}"/>
              </a:ext>
            </a:extLst>
          </p:cNvPr>
          <p:cNvSpPr/>
          <p:nvPr/>
        </p:nvSpPr>
        <p:spPr>
          <a:xfrm>
            <a:off x="9772024" y="3515103"/>
            <a:ext cx="137239" cy="1497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CD22118-7DAD-4C7F-921F-32ED36890C79}"/>
              </a:ext>
            </a:extLst>
          </p:cNvPr>
          <p:cNvSpPr/>
          <p:nvPr/>
        </p:nvSpPr>
        <p:spPr>
          <a:xfrm>
            <a:off x="9760801" y="3512688"/>
            <a:ext cx="155605" cy="1545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10351E-4F43-474E-8BE1-01EE2C318CB4}"/>
              </a:ext>
            </a:extLst>
          </p:cNvPr>
          <p:cNvSpPr txBox="1"/>
          <p:nvPr/>
        </p:nvSpPr>
        <p:spPr>
          <a:xfrm>
            <a:off x="7222185" y="2113965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8a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C949C87-08CF-4EB9-AEA8-32FFCA595F97}"/>
              </a:ext>
            </a:extLst>
          </p:cNvPr>
          <p:cNvCxnSpPr>
            <a:cxnSpLocks/>
            <a:endCxn id="184" idx="3"/>
          </p:cNvCxnSpPr>
          <p:nvPr/>
        </p:nvCxnSpPr>
        <p:spPr>
          <a:xfrm flipH="1">
            <a:off x="7650023" y="2285236"/>
            <a:ext cx="2251802" cy="133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B08E2D0C-61AF-4F01-8E0E-C8C44D6A7772}"/>
              </a:ext>
            </a:extLst>
          </p:cNvPr>
          <p:cNvCxnSpPr>
            <a:cxnSpLocks/>
          </p:cNvCxnSpPr>
          <p:nvPr/>
        </p:nvCxnSpPr>
        <p:spPr>
          <a:xfrm flipV="1">
            <a:off x="9837205" y="2269954"/>
            <a:ext cx="0" cy="1245147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A7870C4-8162-47F6-83C6-3F546C0CF12E}"/>
              </a:ext>
            </a:extLst>
          </p:cNvPr>
          <p:cNvSpPr/>
          <p:nvPr/>
        </p:nvSpPr>
        <p:spPr>
          <a:xfrm>
            <a:off x="9140447" y="3219369"/>
            <a:ext cx="311948" cy="1560385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BB24-0E27-B9D5-ABA2-948ECFF1D4D6}"/>
              </a:ext>
            </a:extLst>
          </p:cNvPr>
          <p:cNvSpPr txBox="1"/>
          <p:nvPr/>
        </p:nvSpPr>
        <p:spPr>
          <a:xfrm>
            <a:off x="2113742" y="57958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29F647-DC62-6E40-02BF-7FDBBCC1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99" y="353638"/>
            <a:ext cx="10625594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en-US" dirty="0">
                <a:solidFill>
                  <a:srgbClr val="62B1F6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62B1F6"/>
                </a:solidFill>
              </a:rPr>
              <a:t> </a:t>
            </a:r>
            <a:r>
              <a:rPr lang="en-US" b="1" dirty="0">
                <a:solidFill>
                  <a:srgbClr val="62B1F6"/>
                </a:solidFill>
              </a:rPr>
              <a:t>S</a:t>
            </a:r>
            <a:r>
              <a:rPr lang="en-US" dirty="0"/>
              <a:t>low start </a:t>
            </a:r>
            <a:r>
              <a:rPr lang="en-US" b="1" dirty="0">
                <a:solidFill>
                  <a:srgbClr val="62B1F6"/>
                </a:solidFill>
              </a:rPr>
              <a:t>E</a:t>
            </a:r>
            <a:r>
              <a:rPr lang="en-US" dirty="0"/>
              <a:t>xit at </a:t>
            </a:r>
            <a:r>
              <a:rPr lang="en-US" b="1" dirty="0">
                <a:solidFill>
                  <a:srgbClr val="62B1F6"/>
                </a:solidFill>
              </a:rPr>
              <a:t>R</a:t>
            </a:r>
            <a:r>
              <a:rPr lang="en-US" dirty="0"/>
              <a:t>ight </a:t>
            </a:r>
            <a:r>
              <a:rPr lang="en-US" b="1" dirty="0" err="1">
                <a:solidFill>
                  <a:srgbClr val="62B1F6"/>
                </a:solidFill>
              </a:rPr>
              <a:t>CH</a:t>
            </a:r>
            <a:r>
              <a:rPr lang="en-US" dirty="0" err="1"/>
              <a:t>okepoint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BD892-C7AA-E865-E063-823517C2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4ED7-BF5B-4124-AEA3-3738A9EE3537}" type="datetime1">
              <a:rPr lang="en-US" smtClean="0"/>
              <a:t>7/24/2024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DB884B-289F-0D36-F39D-CA5E68CEBCA5}"/>
              </a:ext>
            </a:extLst>
          </p:cNvPr>
          <p:cNvGrpSpPr/>
          <p:nvPr/>
        </p:nvGrpSpPr>
        <p:grpSpPr>
          <a:xfrm>
            <a:off x="8154272" y="2145588"/>
            <a:ext cx="1726437" cy="2839758"/>
            <a:chOff x="7771269" y="1068819"/>
            <a:chExt cx="1726437" cy="28397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A1F7ED-7198-9403-774A-7CA358609246}"/>
                </a:ext>
              </a:extLst>
            </p:cNvPr>
            <p:cNvSpPr/>
            <p:nvPr/>
          </p:nvSpPr>
          <p:spPr>
            <a:xfrm>
              <a:off x="7771269" y="3771015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D8A8D2-04C7-13FC-3EE5-815CFA9735AB}"/>
                </a:ext>
              </a:extLst>
            </p:cNvPr>
            <p:cNvSpPr/>
            <p:nvPr/>
          </p:nvSpPr>
          <p:spPr>
            <a:xfrm>
              <a:off x="8262796" y="3338099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AA1CBF-A579-BEE7-7109-7454E4A56CF5}"/>
                </a:ext>
              </a:extLst>
            </p:cNvPr>
            <p:cNvSpPr/>
            <p:nvPr/>
          </p:nvSpPr>
          <p:spPr>
            <a:xfrm>
              <a:off x="9364525" y="1068819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2E9A57-DD7E-787D-4C1B-FD4436B65E42}"/>
                </a:ext>
              </a:extLst>
            </p:cNvPr>
            <p:cNvSpPr/>
            <p:nvPr/>
          </p:nvSpPr>
          <p:spPr>
            <a:xfrm rot="21286696">
              <a:off x="7891316" y="3446498"/>
              <a:ext cx="445818" cy="361038"/>
            </a:xfrm>
            <a:custGeom>
              <a:avLst/>
              <a:gdLst>
                <a:gd name="connsiteX0" fmla="*/ 0 w 386499"/>
                <a:gd name="connsiteY0" fmla="*/ 197963 h 197963"/>
                <a:gd name="connsiteX1" fmla="*/ 386499 w 386499"/>
                <a:gd name="connsiteY1" fmla="*/ 0 h 197963"/>
                <a:gd name="connsiteX2" fmla="*/ 386499 w 386499"/>
                <a:gd name="connsiteY2" fmla="*/ 0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499" h="197963">
                  <a:moveTo>
                    <a:pt x="0" y="197963"/>
                  </a:moveTo>
                  <a:lnTo>
                    <a:pt x="386499" y="0"/>
                  </a:lnTo>
                  <a:lnTo>
                    <a:pt x="386499" y="0"/>
                  </a:lnTo>
                </a:path>
              </a:pathLst>
            </a:cu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2875A1-E45C-27FB-79D8-158CB7E6E375}"/>
                </a:ext>
              </a:extLst>
            </p:cNvPr>
            <p:cNvSpPr/>
            <p:nvPr/>
          </p:nvSpPr>
          <p:spPr>
            <a:xfrm>
              <a:off x="8376307" y="2478572"/>
              <a:ext cx="544932" cy="902177"/>
            </a:xfrm>
            <a:custGeom>
              <a:avLst/>
              <a:gdLst>
                <a:gd name="connsiteX0" fmla="*/ 0 w 386499"/>
                <a:gd name="connsiteY0" fmla="*/ 377072 h 377072"/>
                <a:gd name="connsiteX1" fmla="*/ 386499 w 386499"/>
                <a:gd name="connsiteY1" fmla="*/ 0 h 377072"/>
                <a:gd name="connsiteX2" fmla="*/ 386499 w 386499"/>
                <a:gd name="connsiteY2" fmla="*/ 0 h 37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499" h="377072">
                  <a:moveTo>
                    <a:pt x="0" y="377072"/>
                  </a:moveTo>
                  <a:lnTo>
                    <a:pt x="386499" y="0"/>
                  </a:lnTo>
                  <a:lnTo>
                    <a:pt x="386499" y="0"/>
                  </a:lnTo>
                </a:path>
              </a:pathLst>
            </a:cu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6CDFBD4-2850-F4FC-4531-63E43B70BF6F}"/>
                </a:ext>
              </a:extLst>
            </p:cNvPr>
            <p:cNvSpPr/>
            <p:nvPr/>
          </p:nvSpPr>
          <p:spPr>
            <a:xfrm>
              <a:off x="8973880" y="1206382"/>
              <a:ext cx="442362" cy="1207210"/>
            </a:xfrm>
            <a:custGeom>
              <a:avLst/>
              <a:gdLst>
                <a:gd name="connsiteX0" fmla="*/ 0 w 496128"/>
                <a:gd name="connsiteY0" fmla="*/ 513394 h 513394"/>
                <a:gd name="connsiteX1" fmla="*/ 461913 w 496128"/>
                <a:gd name="connsiteY1" fmla="*/ 32627 h 513394"/>
                <a:gd name="connsiteX2" fmla="*/ 461913 w 496128"/>
                <a:gd name="connsiteY2" fmla="*/ 42054 h 513394"/>
                <a:gd name="connsiteX3" fmla="*/ 461913 w 496128"/>
                <a:gd name="connsiteY3" fmla="*/ 42054 h 5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128" h="513394">
                  <a:moveTo>
                    <a:pt x="0" y="513394"/>
                  </a:moveTo>
                  <a:lnTo>
                    <a:pt x="461913" y="32627"/>
                  </a:lnTo>
                  <a:cubicBezTo>
                    <a:pt x="538898" y="-45930"/>
                    <a:pt x="461913" y="42054"/>
                    <a:pt x="461913" y="42054"/>
                  </a:cubicBezTo>
                  <a:lnTo>
                    <a:pt x="461913" y="42054"/>
                  </a:lnTo>
                </a:path>
              </a:pathLst>
            </a:cu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F538E8-940B-7DBB-6E7B-8EFEDB8035D7}"/>
                </a:ext>
              </a:extLst>
            </p:cNvPr>
            <p:cNvSpPr/>
            <p:nvPr/>
          </p:nvSpPr>
          <p:spPr>
            <a:xfrm>
              <a:off x="8853142" y="2392475"/>
              <a:ext cx="133181" cy="137562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DC9F434D-E906-1993-F7C3-725CB1419A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801" y="1909413"/>
                <a:ext cx="5927242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-"/>
                  <a:defRPr sz="32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75000"/>
                  <a:buFont typeface="Aptos" panose="020B0004020202020204" pitchFamily="34" charset="0"/>
                  <a:buChar char="▪"/>
                  <a:defRPr sz="28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rgbClr val="FF00FF"/>
                    </a:solidFill>
                    <a:ea typeface="Cambria Math" panose="02040503050406030204" pitchFamily="18" charset="0"/>
                  </a:rPr>
                  <a:t>sent’ </a:t>
                </a:r>
                <a:r>
                  <a:rPr lang="en-US" dirty="0">
                    <a:ea typeface="Cambria Math" panose="02040503050406030204" pitchFamily="18" charset="0"/>
                  </a:rPr>
                  <a:t>= 2 ∙ </a:t>
                </a:r>
                <a:r>
                  <a:rPr lang="en-US" dirty="0" err="1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delv</a:t>
                </a:r>
                <a:r>
                  <a:rPr lang="en-US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aseline="-25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previous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diff </a:t>
                </a:r>
                <a:r>
                  <a:rPr lang="en-US" dirty="0">
                    <a:ea typeface="Cambria Math" panose="02040503050406030204" pitchFamily="18" charset="0"/>
                  </a:rPr>
                  <a:t>= </a:t>
                </a:r>
                <a:r>
                  <a:rPr lang="en-US" dirty="0">
                    <a:solidFill>
                      <a:srgbClr val="FF00FF"/>
                    </a:solidFill>
                    <a:ea typeface="Cambria Math" panose="02040503050406030204" pitchFamily="18" charset="0"/>
                  </a:rPr>
                  <a:t>sent’ </a:t>
                </a:r>
                <a:r>
                  <a:rPr lang="en-US" dirty="0">
                    <a:ea typeface="Cambria Math" panose="02040503050406030204" pitchFamily="18" charset="0"/>
                  </a:rPr>
                  <a:t>– </a:t>
                </a:r>
                <a:r>
                  <a:rPr lang="en-US" dirty="0" err="1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delv</a:t>
                </a:r>
                <a:r>
                  <a:rPr lang="en-US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aseline="-250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now</a:t>
                </a:r>
                <a:endParaRPr lang="en-US" dirty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err="1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normalized_diff</a:t>
                </a:r>
                <a:r>
                  <a:rPr lang="en-US" dirty="0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diff</a:t>
                </a:r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/ </a:t>
                </a:r>
                <a:r>
                  <a:rPr lang="en-US" dirty="0">
                    <a:solidFill>
                      <a:srgbClr val="FF00FF"/>
                    </a:solidFill>
                    <a:ea typeface="Cambria Math" panose="02040503050406030204" pitchFamily="18" charset="0"/>
                  </a:rPr>
                  <a:t>sent’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err="1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normalized_diff</a:t>
                </a:r>
                <a:r>
                  <a:rPr lang="en-US" dirty="0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threshold?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exit slow start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DC9F434D-E906-1993-F7C3-725CB1419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1" y="1909413"/>
                <a:ext cx="5927242" cy="4351338"/>
              </a:xfrm>
              <a:prstGeom prst="rect">
                <a:avLst/>
              </a:prstGeom>
              <a:blipFill>
                <a:blip r:embed="rId3"/>
                <a:stretch>
                  <a:fillRect l="-308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FFB4571A-FF10-057B-D71D-5C33B53EE578}"/>
              </a:ext>
            </a:extLst>
          </p:cNvPr>
          <p:cNvSpPr/>
          <p:nvPr/>
        </p:nvSpPr>
        <p:spPr>
          <a:xfrm rot="5400000">
            <a:off x="9407086" y="3009126"/>
            <a:ext cx="293915" cy="1146873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275747-6ED2-F2C5-D0B5-F3251B3D4FF0}"/>
              </a:ext>
            </a:extLst>
          </p:cNvPr>
          <p:cNvSpPr/>
          <p:nvPr/>
        </p:nvSpPr>
        <p:spPr>
          <a:xfrm rot="9667622">
            <a:off x="9898376" y="2039531"/>
            <a:ext cx="354606" cy="1766554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CFC78C9F-6890-66AC-7E5D-DF60A16C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E4A850-3FF9-4AB9-A8BE-D526BA9205D0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68E3B84-9A67-3092-9874-0C1E55081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5DEF5-D027-6FA2-A2FD-F68E32F9DDC0}"/>
              </a:ext>
            </a:extLst>
          </p:cNvPr>
          <p:cNvSpPr txBox="1"/>
          <p:nvPr/>
        </p:nvSpPr>
        <p:spPr>
          <a:xfrm>
            <a:off x="7322804" y="4734709"/>
            <a:ext cx="26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667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5" grpId="0" uiExpand="1" build="p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94FDCF-709B-4D6F-B954-94A6A030C76C}"/>
              </a:ext>
            </a:extLst>
          </p:cNvPr>
          <p:cNvGrpSpPr/>
          <p:nvPr/>
        </p:nvGrpSpPr>
        <p:grpSpPr>
          <a:xfrm>
            <a:off x="7244420" y="1044487"/>
            <a:ext cx="4263487" cy="3454515"/>
            <a:chOff x="6670356" y="2263112"/>
            <a:chExt cx="4876800" cy="40582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531BD0-7DAA-4499-BB67-3EC6912B5C05}"/>
                </a:ext>
              </a:extLst>
            </p:cNvPr>
            <p:cNvSpPr txBox="1"/>
            <p:nvPr/>
          </p:nvSpPr>
          <p:spPr>
            <a:xfrm>
              <a:off x="9194453" y="2263112"/>
              <a:ext cx="535018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D1254D-F97B-4D9D-A40A-CEAA84BF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356" y="2663811"/>
              <a:ext cx="4876800" cy="36576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59F2635-5105-4ECA-A94C-BCCA7B8E6151}"/>
              </a:ext>
            </a:extLst>
          </p:cNvPr>
          <p:cNvSpPr/>
          <p:nvPr/>
        </p:nvSpPr>
        <p:spPr>
          <a:xfrm>
            <a:off x="8115401" y="2072507"/>
            <a:ext cx="684550" cy="1990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BC2D4-0830-4207-A578-C94E39FEDB17}"/>
              </a:ext>
            </a:extLst>
          </p:cNvPr>
          <p:cNvSpPr txBox="1"/>
          <p:nvPr/>
        </p:nvSpPr>
        <p:spPr>
          <a:xfrm>
            <a:off x="559293" y="1965254"/>
            <a:ext cx="37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RTTs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D21C2D-AFCC-488B-BADE-7D08370352CE}"/>
              </a:ext>
            </a:extLst>
          </p:cNvPr>
          <p:cNvSpPr txBox="1"/>
          <p:nvPr/>
        </p:nvSpPr>
        <p:spPr>
          <a:xfrm>
            <a:off x="7508793" y="5248970"/>
            <a:ext cx="164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window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CCF7C71-9BD8-4DC0-B7D5-947CDB8AF1D6}"/>
              </a:ext>
            </a:extLst>
          </p:cNvPr>
          <p:cNvGrpSpPr/>
          <p:nvPr/>
        </p:nvGrpSpPr>
        <p:grpSpPr>
          <a:xfrm>
            <a:off x="5123233" y="5746313"/>
            <a:ext cx="5637535" cy="511842"/>
            <a:chOff x="3350397" y="5293681"/>
            <a:chExt cx="6256058" cy="51184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E40780-3F43-491D-A5B8-401CB16485D9}"/>
                </a:ext>
              </a:extLst>
            </p:cNvPr>
            <p:cNvGrpSpPr/>
            <p:nvPr/>
          </p:nvGrpSpPr>
          <p:grpSpPr>
            <a:xfrm>
              <a:off x="3350397" y="5293681"/>
              <a:ext cx="6256058" cy="510301"/>
              <a:chOff x="19123519" y="11436214"/>
              <a:chExt cx="6350142" cy="555693"/>
            </a:xfrm>
            <a:solidFill>
              <a:schemeClr val="bg1"/>
            </a:solidFill>
          </p:grpSpPr>
          <p:sp>
            <p:nvSpPr>
              <p:cNvPr id="101" name="Flowchart: Process 100">
                <a:extLst>
                  <a:ext uri="{FF2B5EF4-FFF2-40B4-BE49-F238E27FC236}">
                    <a16:creationId xmlns:a16="http://schemas.microsoft.com/office/drawing/2014/main" id="{A03372DC-56C3-44B0-81AB-25758E15D188}"/>
                  </a:ext>
                </a:extLst>
              </p:cNvPr>
              <p:cNvSpPr/>
              <p:nvPr/>
            </p:nvSpPr>
            <p:spPr>
              <a:xfrm>
                <a:off x="19123519" y="11439457"/>
                <a:ext cx="6350142" cy="552450"/>
              </a:xfrm>
              <a:prstGeom prst="flowChartProcess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D370698-242C-4132-BE81-E31B6FDD0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73900" y="11439457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696BF7F-8136-46A5-BE20-F2DF8FAB7C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2587" y="11436214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FD9AF8E-2456-44F7-A4E1-AA512C447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74062" y="11439457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6CE3C01-D89A-4711-BBF2-88902DA4FF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15412" y="11439457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3EAA97A-0E74-4EFE-BD92-7499DCBB8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04462" y="11436214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3A741BA-8747-4E70-9E8C-538A06D05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39462" y="11436214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FB9B8A2-C842-49DF-8259-A84CA7FFC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90337" y="11436214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F53E650-DFE3-44CC-9442-C0B221B433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3587" y="11436214"/>
                <a:ext cx="0" cy="552450"/>
              </a:xfrm>
              <a:prstGeom prst="line">
                <a:avLst/>
              </a:prstGeom>
              <a:grpFill/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770B58-FE67-4873-906D-032E437B93C0}"/>
                </a:ext>
              </a:extLst>
            </p:cNvPr>
            <p:cNvSpPr txBox="1"/>
            <p:nvPr/>
          </p:nvSpPr>
          <p:spPr>
            <a:xfrm>
              <a:off x="3433322" y="5366215"/>
              <a:ext cx="625396" cy="369332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Bin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5BBF557-FB10-4F4E-B9DF-A1DA2C8ADC45}"/>
                </a:ext>
              </a:extLst>
            </p:cNvPr>
            <p:cNvCxnSpPr>
              <a:cxnSpLocks/>
            </p:cNvCxnSpPr>
            <p:nvPr/>
          </p:nvCxnSpPr>
          <p:spPr>
            <a:xfrm>
              <a:off x="6529486" y="5298200"/>
              <a:ext cx="0" cy="50732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2D207B9C-281E-4B9F-AF3F-EECCC6B3463C}"/>
              </a:ext>
            </a:extLst>
          </p:cNvPr>
          <p:cNvSpPr txBox="1"/>
          <p:nvPr/>
        </p:nvSpPr>
        <p:spPr>
          <a:xfrm>
            <a:off x="306737" y="3882712"/>
            <a:ext cx="545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memory on server</a:t>
            </a:r>
          </a:p>
        </p:txBody>
      </p:sp>
      <p:sp>
        <p:nvSpPr>
          <p:cNvPr id="114" name="Flowchart: Process 113">
            <a:extLst>
              <a:ext uri="{FF2B5EF4-FFF2-40B4-BE49-F238E27FC236}">
                <a16:creationId xmlns:a16="http://schemas.microsoft.com/office/drawing/2014/main" id="{E9B2E54E-CC22-4F02-8787-FBB4655E0795}"/>
              </a:ext>
            </a:extLst>
          </p:cNvPr>
          <p:cNvSpPr/>
          <p:nvPr/>
        </p:nvSpPr>
        <p:spPr>
          <a:xfrm>
            <a:off x="5106090" y="5744284"/>
            <a:ext cx="5684574" cy="556450"/>
          </a:xfrm>
          <a:prstGeom prst="flowChartProces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7384B05-88F7-49AB-8F5E-34690F6145F3}"/>
              </a:ext>
            </a:extLst>
          </p:cNvPr>
          <p:cNvCxnSpPr>
            <a:cxnSpLocks/>
          </p:cNvCxnSpPr>
          <p:nvPr/>
        </p:nvCxnSpPr>
        <p:spPr>
          <a:xfrm>
            <a:off x="5730596" y="5734505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AE6CB5E-AF96-4E2B-B75A-66E9E29475D4}"/>
              </a:ext>
            </a:extLst>
          </p:cNvPr>
          <p:cNvCxnSpPr>
            <a:cxnSpLocks/>
          </p:cNvCxnSpPr>
          <p:nvPr/>
        </p:nvCxnSpPr>
        <p:spPr>
          <a:xfrm>
            <a:off x="6379283" y="5731262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275DED9-625E-4CC4-932C-708E09BC9B5F}"/>
              </a:ext>
            </a:extLst>
          </p:cNvPr>
          <p:cNvCxnSpPr>
            <a:cxnSpLocks/>
          </p:cNvCxnSpPr>
          <p:nvPr/>
        </p:nvCxnSpPr>
        <p:spPr>
          <a:xfrm>
            <a:off x="7030758" y="5734505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FBD0EFD-0412-4FCC-A5AD-4035F2D7B0A5}"/>
              </a:ext>
            </a:extLst>
          </p:cNvPr>
          <p:cNvCxnSpPr>
            <a:cxnSpLocks/>
          </p:cNvCxnSpPr>
          <p:nvPr/>
        </p:nvCxnSpPr>
        <p:spPr>
          <a:xfrm>
            <a:off x="7672108" y="5734505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9B42FA6-5DD7-42E5-A51B-98C625B8F867}"/>
              </a:ext>
            </a:extLst>
          </p:cNvPr>
          <p:cNvCxnSpPr>
            <a:cxnSpLocks/>
          </p:cNvCxnSpPr>
          <p:nvPr/>
        </p:nvCxnSpPr>
        <p:spPr>
          <a:xfrm>
            <a:off x="8961158" y="5731262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AD939E7-B3E6-469C-B2A5-4CC6ACDE60D2}"/>
              </a:ext>
            </a:extLst>
          </p:cNvPr>
          <p:cNvCxnSpPr>
            <a:cxnSpLocks/>
          </p:cNvCxnSpPr>
          <p:nvPr/>
        </p:nvCxnSpPr>
        <p:spPr>
          <a:xfrm>
            <a:off x="9596158" y="5731262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F76FC31-26CE-427B-9769-13EA4FF417D5}"/>
              </a:ext>
            </a:extLst>
          </p:cNvPr>
          <p:cNvCxnSpPr>
            <a:cxnSpLocks/>
          </p:cNvCxnSpPr>
          <p:nvPr/>
        </p:nvCxnSpPr>
        <p:spPr>
          <a:xfrm>
            <a:off x="10247033" y="5731262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7752924-1E78-4EC7-88AD-DDF541513F61}"/>
              </a:ext>
            </a:extLst>
          </p:cNvPr>
          <p:cNvCxnSpPr>
            <a:cxnSpLocks/>
          </p:cNvCxnSpPr>
          <p:nvPr/>
        </p:nvCxnSpPr>
        <p:spPr>
          <a:xfrm>
            <a:off x="8292634" y="5731262"/>
            <a:ext cx="0" cy="55245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073F53F1-BE59-407F-A35C-D22DF2A5AB9E}"/>
              </a:ext>
            </a:extLst>
          </p:cNvPr>
          <p:cNvSpPr txBox="1"/>
          <p:nvPr/>
        </p:nvSpPr>
        <p:spPr>
          <a:xfrm>
            <a:off x="5190495" y="5821368"/>
            <a:ext cx="50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Bin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57A34DA-12D8-4002-A51E-87E06FF0127C}"/>
              </a:ext>
            </a:extLst>
          </p:cNvPr>
          <p:cNvGrpSpPr/>
          <p:nvPr/>
        </p:nvGrpSpPr>
        <p:grpSpPr>
          <a:xfrm>
            <a:off x="5106090" y="5722213"/>
            <a:ext cx="5684574" cy="578521"/>
            <a:chOff x="1903987" y="326805"/>
            <a:chExt cx="6350142" cy="578521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925A7165-BD34-40BA-BDF7-429C6C116DC0}"/>
                </a:ext>
              </a:extLst>
            </p:cNvPr>
            <p:cNvGrpSpPr/>
            <p:nvPr/>
          </p:nvGrpSpPr>
          <p:grpSpPr>
            <a:xfrm>
              <a:off x="1903987" y="326805"/>
              <a:ext cx="6350142" cy="578521"/>
              <a:chOff x="3408713" y="3958641"/>
              <a:chExt cx="6350142" cy="578521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3CB96B4-8828-4B4B-ADA8-A3AB0BF7F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315" y="3958641"/>
                <a:ext cx="0" cy="55245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lowchart: Process 166">
                <a:extLst>
                  <a:ext uri="{FF2B5EF4-FFF2-40B4-BE49-F238E27FC236}">
                    <a16:creationId xmlns:a16="http://schemas.microsoft.com/office/drawing/2014/main" id="{5C2A966E-7303-45A6-80BD-7247ED40AD74}"/>
                  </a:ext>
                </a:extLst>
              </p:cNvPr>
              <p:cNvSpPr/>
              <p:nvPr/>
            </p:nvSpPr>
            <p:spPr>
              <a:xfrm>
                <a:off x="3408713" y="3958641"/>
                <a:ext cx="6350142" cy="556450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B74FA463-2F66-44E3-A4FB-A86B6FAD4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4183" y="3984712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912F8260-1DCB-48D3-B792-9C463E5BF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2870" y="3981469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88EA966C-322C-44D7-AE9E-36AF3A13D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4345" y="3984712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7C6C1AFC-C907-4C78-952D-753886FF25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5695" y="3984712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0771781-76B9-4FB6-A7AE-F8335BF4E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745" y="3981469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8348A53-A346-408A-8B1D-3E75AF28B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9745" y="3981469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32395874-C0DC-4313-961F-3CAAAF2EB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0620" y="3981469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397C73B-9637-46A3-AD47-597C1F544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3870" y="3981469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F179E36-48B6-4B93-A9F8-CC8157248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3784" y="3981469"/>
                <a:ext cx="0" cy="552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293EB4F-91D0-4453-80CD-93F59771F710}"/>
                </a:ext>
              </a:extLst>
            </p:cNvPr>
            <p:cNvSpPr txBox="1"/>
            <p:nvPr/>
          </p:nvSpPr>
          <p:spPr>
            <a:xfrm>
              <a:off x="1966858" y="414739"/>
              <a:ext cx="5599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Bin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4ACAD7-4F9A-4382-B134-141AB0BCD144}"/>
              </a:ext>
            </a:extLst>
          </p:cNvPr>
          <p:cNvSpPr txBox="1"/>
          <p:nvPr/>
        </p:nvSpPr>
        <p:spPr>
          <a:xfrm>
            <a:off x="559293" y="2617791"/>
            <a:ext cx="659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caused by congestion on forward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Caused by uplink ACK schedule timing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A1CFE6-BC01-4A04-9E80-6EB9A7AFD87D}"/>
              </a:ext>
            </a:extLst>
          </p:cNvPr>
          <p:cNvCxnSpPr>
            <a:cxnSpLocks/>
          </p:cNvCxnSpPr>
          <p:nvPr/>
        </p:nvCxnSpPr>
        <p:spPr>
          <a:xfrm flipH="1">
            <a:off x="5132469" y="4142792"/>
            <a:ext cx="5457778" cy="155285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E6E4B4-66F1-4E05-A8D1-4EDE23DCE229}"/>
              </a:ext>
            </a:extLst>
          </p:cNvPr>
          <p:cNvCxnSpPr>
            <a:cxnSpLocks/>
          </p:cNvCxnSpPr>
          <p:nvPr/>
        </p:nvCxnSpPr>
        <p:spPr>
          <a:xfrm flipH="1">
            <a:off x="10770497" y="4189445"/>
            <a:ext cx="575529" cy="150619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9BE32BA8-45B2-47AD-3E14-8ABB0663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647CF-285E-1E08-24C9-8E436012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FBE7-CC82-42BC-807B-AC2BACA1C455}" type="datetime1">
              <a:rPr lang="en-US" smtClean="0"/>
              <a:t>7/24/2024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49926A-E024-B3A8-CC38-AE91DF18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82746C4-9360-B91F-6F7B-260FDEB06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AA76D-65F9-F3ED-936E-BCE90315D821}"/>
              </a:ext>
            </a:extLst>
          </p:cNvPr>
          <p:cNvSpPr txBox="1"/>
          <p:nvPr/>
        </p:nvSpPr>
        <p:spPr>
          <a:xfrm>
            <a:off x="306737" y="4547988"/>
            <a:ext cx="6596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Memory allocated per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Can’t store history for each ACK</a:t>
            </a:r>
          </a:p>
        </p:txBody>
      </p:sp>
    </p:spTree>
    <p:extLst>
      <p:ext uri="{BB962C8B-B14F-4D97-AF65-F5344CB8AC3E}">
        <p14:creationId xmlns:p14="http://schemas.microsoft.com/office/powerpoint/2010/main" val="30300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22222E-6 L 0.20872 0.0007 " pathEditMode="relative" rAng="0" ptsTypes="AA">
                                      <p:cBhvr>
                                        <p:cTn id="2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144 0.000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39" grpId="0"/>
      <p:bldP spid="164" grpId="0"/>
      <p:bldP spid="114" grpId="0" animBg="1"/>
      <p:bldP spid="114" grpId="1" animBg="1"/>
      <p:bldP spid="17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B408-1309-A97F-AD48-2608E981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7" y="365125"/>
            <a:ext cx="2743200" cy="1325563"/>
          </a:xfrm>
        </p:spPr>
        <p:txBody>
          <a:bodyPr/>
          <a:lstStyle/>
          <a:p>
            <a:r>
              <a:rPr lang="en-US" dirty="0"/>
              <a:t>SEARCH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EBF82-A423-5C97-0F1E-840D21D0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DDB86-146E-53EB-A148-DE888C64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A850-3FF9-4AB9-A8BE-D526BA9205D0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357E4-9B2C-535B-D313-8C8DEA5EE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AE540-3762-F50B-2D9A-940181BD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339" y="207010"/>
            <a:ext cx="3994720" cy="65144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C11291-BD45-DEDF-F245-90E2D11A0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052" y="4207017"/>
            <a:ext cx="1828800" cy="10136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3B28EF-0C36-F5CA-DF4A-C12519D7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822" y="5844340"/>
            <a:ext cx="1828800" cy="10136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2A590-0AF4-C41F-6BBE-CBAA2D3FE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052" y="3252880"/>
            <a:ext cx="1828800" cy="10136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3BFA6E-BEDE-B5BF-9DB5-07A9960BC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695" y="386231"/>
            <a:ext cx="1828800" cy="895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585E3B-506C-B502-0AEA-9FD7C37B7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8052" y="1335168"/>
            <a:ext cx="1828800" cy="1023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691507-D57A-8771-B25B-A0B8CA8532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052" y="2298744"/>
            <a:ext cx="1828800" cy="10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9DD7-E0E6-C946-9C54-4073CB21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06" y="365125"/>
            <a:ext cx="5010608" cy="1325563"/>
          </a:xfrm>
        </p:spPr>
        <p:txBody>
          <a:bodyPr>
            <a:normAutofit/>
          </a:bodyPr>
          <a:lstStyle/>
          <a:p>
            <a:r>
              <a:rPr lang="en-US" dirty="0"/>
              <a:t>Parameter Selection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2C832-9AE0-7BE8-64F2-A32C1AD2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20" y="1825624"/>
            <a:ext cx="5949403" cy="466725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Window size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enough for link RTT variation </a:t>
            </a:r>
          </a:p>
          <a:p>
            <a:pPr lvl="1"/>
            <a:r>
              <a:rPr lang="en-US" dirty="0"/>
              <a:t>Small enough to respond quickly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Number of bins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enough to reduce load</a:t>
            </a:r>
          </a:p>
          <a:p>
            <a:pPr lvl="1"/>
            <a:r>
              <a:rPr lang="en-US" dirty="0"/>
              <a:t>Small enough to maintain fidelity and respond quicky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Threshold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enough so above noise</a:t>
            </a:r>
          </a:p>
          <a:p>
            <a:pPr lvl="1"/>
            <a:r>
              <a:rPr lang="en-US" dirty="0"/>
              <a:t>Small enough to respond quickly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B6BEA-310A-5160-0970-335244BA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CEC-8081-43A0-827D-E7E0A3EF594A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62E30-5CAE-5B55-6C5E-BEACD9CA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- Better Slow Start for TCP and QUIC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59A66-7309-ED2E-3B41-27618F1D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145" y="6356350"/>
            <a:ext cx="2743200" cy="365125"/>
          </a:xfrm>
        </p:spPr>
        <p:txBody>
          <a:bodyPr/>
          <a:lstStyle/>
          <a:p>
            <a:fld id="{ACE4A850-3FF9-4AB9-A8BE-D526BA9205D0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29048-53FF-CB9A-F078-2D623F3173D9}"/>
              </a:ext>
            </a:extLst>
          </p:cNvPr>
          <p:cNvSpPr txBox="1"/>
          <p:nvPr/>
        </p:nvSpPr>
        <p:spPr>
          <a:xfrm>
            <a:off x="6577014" y="2119151"/>
            <a:ext cx="5479602" cy="380873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4FB791"/>
                </a:solidFill>
                <a:effectLst/>
                <a:latin typeface="Arial Unicode MS"/>
              </a:rPr>
              <a:t>0: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WINDOW_FACTOR =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3.5</a:t>
            </a:r>
          </a:p>
          <a:p>
            <a:endParaRPr lang="en-US" altLang="en-US" sz="2600" b="1" dirty="0">
              <a:solidFill>
                <a:srgbClr val="C00000"/>
              </a:solidFill>
              <a:latin typeface="Arial Unicode MS"/>
            </a:endParaRPr>
          </a:p>
          <a:p>
            <a:endParaRPr lang="en-US" altLang="en-US" sz="2600" b="1" dirty="0">
              <a:solidFill>
                <a:srgbClr val="C00000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44A977"/>
                </a:solidFill>
                <a:effectLst/>
                <a:latin typeface="Arial Unicode MS"/>
              </a:rPr>
              <a:t>1: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 =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10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44A977"/>
                </a:solidFill>
                <a:effectLst/>
                <a:latin typeface="Arial Unicode MS"/>
              </a:rPr>
              <a:t>2: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EXTRA_BINS =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15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44A977"/>
                </a:solidFill>
                <a:effectLst/>
                <a:latin typeface="Arial Unicode MS"/>
              </a:rPr>
              <a:t>3: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NUM_BINS = W + EXTRA_BINS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44A977"/>
                </a:solidFill>
                <a:effectLst/>
                <a:latin typeface="Arial Unicode MS"/>
              </a:rPr>
              <a:t>4: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THRESHOLD =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rPr>
              <a:t>0.35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83F21A-39D9-DA82-2F53-7D3A989B6060}"/>
              </a:ext>
            </a:extLst>
          </p:cNvPr>
          <p:cNvSpPr txBox="1">
            <a:spLocks/>
          </p:cNvSpPr>
          <p:nvPr/>
        </p:nvSpPr>
        <p:spPr>
          <a:xfrm>
            <a:off x="6668680" y="296440"/>
            <a:ext cx="5296270" cy="160847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-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ptos" panose="020B0004020202020204" pitchFamily="34" charset="0"/>
              <a:buChar char="▪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hlinkClick r:id="rId3"/>
              </a:rPr>
              <a:t>Improving TCP Slow Start Performance in Wireless Networks with SEARCH</a:t>
            </a:r>
            <a:endParaRPr lang="en-US" sz="2800" dirty="0"/>
          </a:p>
          <a:p>
            <a:pPr marL="0" indent="0" algn="ctr">
              <a:buNone/>
            </a:pPr>
            <a:r>
              <a:rPr lang="en-US" sz="2400" i="1" dirty="0"/>
              <a:t>IEEE World of Wireless, Mobile and Multimedia Networks (</a:t>
            </a:r>
            <a:r>
              <a:rPr lang="en-US" sz="2400" i="1" dirty="0" err="1"/>
              <a:t>WoWMoM</a:t>
            </a:r>
            <a:r>
              <a:rPr lang="en-US" sz="2400" i="1" dirty="0"/>
              <a:t>)</a:t>
            </a:r>
          </a:p>
          <a:p>
            <a:pPr marL="0" indent="0" algn="ctr">
              <a:buNone/>
            </a:pPr>
            <a:r>
              <a:rPr lang="en-US" sz="2400" dirty="0"/>
              <a:t>Perth, Australia, June 2024. 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1AB9FA-5434-462D-0566-5A2935489B24}"/>
              </a:ext>
            </a:extLst>
          </p:cNvPr>
          <p:cNvGrpSpPr/>
          <p:nvPr/>
        </p:nvGrpSpPr>
        <p:grpSpPr>
          <a:xfrm>
            <a:off x="1003418" y="3514380"/>
            <a:ext cx="4263487" cy="3113431"/>
            <a:chOff x="2929872" y="1607512"/>
            <a:chExt cx="4263487" cy="31134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3B964B-4045-400A-4265-7F924305A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9872" y="1607512"/>
              <a:ext cx="4263487" cy="31134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73D96C-E60A-4BE9-97E2-167AE53BE6EF}"/>
                </a:ext>
              </a:extLst>
            </p:cNvPr>
            <p:cNvSpPr txBox="1"/>
            <p:nvPr/>
          </p:nvSpPr>
          <p:spPr>
            <a:xfrm>
              <a:off x="5060309" y="1681547"/>
              <a:ext cx="467733" cy="311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3CB08-BC43-3731-0681-1DCF30EB092B}"/>
              </a:ext>
            </a:extLst>
          </p:cNvPr>
          <p:cNvGrpSpPr/>
          <p:nvPr/>
        </p:nvGrpSpPr>
        <p:grpSpPr>
          <a:xfrm>
            <a:off x="3484996" y="3668204"/>
            <a:ext cx="1424356" cy="2523113"/>
            <a:chOff x="3484996" y="3668204"/>
            <a:chExt cx="1424356" cy="25231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61F24A-1102-565D-6D40-37089C75DC34}"/>
                </a:ext>
              </a:extLst>
            </p:cNvPr>
            <p:cNvSpPr/>
            <p:nvPr/>
          </p:nvSpPr>
          <p:spPr>
            <a:xfrm>
              <a:off x="3484996" y="4201316"/>
              <a:ext cx="1424356" cy="19900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F03427-3159-5FC4-6321-ED5D3918C90F}"/>
                </a:ext>
              </a:extLst>
            </p:cNvPr>
            <p:cNvSpPr txBox="1"/>
            <p:nvPr/>
          </p:nvSpPr>
          <p:spPr>
            <a:xfrm>
              <a:off x="4015073" y="3668204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A026954-0B0C-19AD-C7EC-CA6BE6B79E4B}"/>
              </a:ext>
            </a:extLst>
          </p:cNvPr>
          <p:cNvSpPr/>
          <p:nvPr/>
        </p:nvSpPr>
        <p:spPr>
          <a:xfrm>
            <a:off x="163286" y="1412421"/>
            <a:ext cx="6263889" cy="2041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6F1711-CCF6-AEF0-8B36-D67F8C6C944A}"/>
              </a:ext>
            </a:extLst>
          </p:cNvPr>
          <p:cNvGrpSpPr/>
          <p:nvPr/>
        </p:nvGrpSpPr>
        <p:grpSpPr>
          <a:xfrm>
            <a:off x="1874399" y="3668204"/>
            <a:ext cx="684550" cy="2523113"/>
            <a:chOff x="1874399" y="3668204"/>
            <a:chExt cx="684550" cy="25231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EE12CF-7C5E-EB8C-BADE-7A3F48BF0252}"/>
                </a:ext>
              </a:extLst>
            </p:cNvPr>
            <p:cNvSpPr/>
            <p:nvPr/>
          </p:nvSpPr>
          <p:spPr>
            <a:xfrm>
              <a:off x="1874399" y="4201316"/>
              <a:ext cx="684550" cy="19900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575382-E1DE-C348-3152-95EBCD1E504D}"/>
                </a:ext>
              </a:extLst>
            </p:cNvPr>
            <p:cNvSpPr txBox="1"/>
            <p:nvPr/>
          </p:nvSpPr>
          <p:spPr>
            <a:xfrm>
              <a:off x="2034573" y="3668204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4306AF-D3D8-F5AB-805A-C7B460FD1EE0}"/>
              </a:ext>
            </a:extLst>
          </p:cNvPr>
          <p:cNvGrpSpPr/>
          <p:nvPr/>
        </p:nvGrpSpPr>
        <p:grpSpPr>
          <a:xfrm>
            <a:off x="291568" y="1559369"/>
            <a:ext cx="5684574" cy="556450"/>
            <a:chOff x="5247774" y="4298385"/>
            <a:chExt cx="1907628" cy="556450"/>
          </a:xfrm>
        </p:grpSpPr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21117796-DD65-4909-284E-4147476EC50E}"/>
                </a:ext>
              </a:extLst>
            </p:cNvPr>
            <p:cNvSpPr/>
            <p:nvPr/>
          </p:nvSpPr>
          <p:spPr>
            <a:xfrm>
              <a:off x="5249032" y="4298385"/>
              <a:ext cx="1906370" cy="556450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FA555A-6FB7-2374-73C3-8C8855A332A2}"/>
                </a:ext>
              </a:extLst>
            </p:cNvPr>
            <p:cNvSpPr txBox="1"/>
            <p:nvPr/>
          </p:nvSpPr>
          <p:spPr>
            <a:xfrm>
              <a:off x="5247774" y="4391943"/>
              <a:ext cx="19076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Window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249B14-D71C-5337-2298-30F072720CC6}"/>
              </a:ext>
            </a:extLst>
          </p:cNvPr>
          <p:cNvGrpSpPr/>
          <p:nvPr/>
        </p:nvGrpSpPr>
        <p:grpSpPr>
          <a:xfrm>
            <a:off x="293443" y="2214249"/>
            <a:ext cx="6139549" cy="556450"/>
            <a:chOff x="5399558" y="4450785"/>
            <a:chExt cx="6139549" cy="5564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E182F66-4A31-B57F-0A13-0220597C46A9}"/>
                </a:ext>
              </a:extLst>
            </p:cNvPr>
            <p:cNvGrpSpPr/>
            <p:nvPr/>
          </p:nvGrpSpPr>
          <p:grpSpPr>
            <a:xfrm>
              <a:off x="5399558" y="4450785"/>
              <a:ext cx="5680825" cy="556450"/>
              <a:chOff x="5249032" y="4298385"/>
              <a:chExt cx="5680825" cy="556450"/>
            </a:xfrm>
          </p:grpSpPr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06150116-7526-207E-C6D4-A3B56416BC69}"/>
                  </a:ext>
                </a:extLst>
              </p:cNvPr>
              <p:cNvSpPr/>
              <p:nvPr/>
            </p:nvSpPr>
            <p:spPr>
              <a:xfrm>
                <a:off x="5249032" y="4298385"/>
                <a:ext cx="1906370" cy="556450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62067867-8832-59E4-3441-5BB0FBB5BDF3}"/>
                  </a:ext>
                </a:extLst>
              </p:cNvPr>
              <p:cNvSpPr/>
              <p:nvPr/>
            </p:nvSpPr>
            <p:spPr>
              <a:xfrm>
                <a:off x="9023487" y="4298385"/>
                <a:ext cx="1906370" cy="556450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8B3C38C4-EEE2-D2A2-57B3-05A42ED08E8E}"/>
                  </a:ext>
                </a:extLst>
              </p:cNvPr>
              <p:cNvSpPr/>
              <p:nvPr/>
            </p:nvSpPr>
            <p:spPr>
              <a:xfrm>
                <a:off x="7155402" y="4298385"/>
                <a:ext cx="1906370" cy="556450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A6AAFC-9E7A-702E-8EA4-00E3944103C7}"/>
                  </a:ext>
                </a:extLst>
              </p:cNvPr>
              <p:cNvSpPr txBox="1"/>
              <p:nvPr/>
            </p:nvSpPr>
            <p:spPr>
              <a:xfrm>
                <a:off x="9726047" y="4391944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CDCDA9-B44A-8DC9-AD13-B2DF1E77C231}"/>
                  </a:ext>
                </a:extLst>
              </p:cNvPr>
              <p:cNvSpPr txBox="1"/>
              <p:nvPr/>
            </p:nvSpPr>
            <p:spPr>
              <a:xfrm>
                <a:off x="7922590" y="4391944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32DE79-56F8-963F-181A-D79323CB6392}"/>
                  </a:ext>
                </a:extLst>
              </p:cNvPr>
              <p:cNvSpPr txBox="1"/>
              <p:nvPr/>
            </p:nvSpPr>
            <p:spPr>
              <a:xfrm>
                <a:off x="5948363" y="4391944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470AE9-4DFE-86B7-1DE4-A728E082E465}"/>
                </a:ext>
              </a:extLst>
            </p:cNvPr>
            <p:cNvSpPr txBox="1"/>
            <p:nvPr/>
          </p:nvSpPr>
          <p:spPr>
            <a:xfrm>
              <a:off x="11168493" y="446740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835269-BAE9-8B9C-49DC-BA624B5931AE}"/>
              </a:ext>
            </a:extLst>
          </p:cNvPr>
          <p:cNvGrpSpPr/>
          <p:nvPr/>
        </p:nvGrpSpPr>
        <p:grpSpPr>
          <a:xfrm>
            <a:off x="291568" y="2866322"/>
            <a:ext cx="6135607" cy="578521"/>
            <a:chOff x="5397683" y="5102858"/>
            <a:chExt cx="6135607" cy="57852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5511A36-9C21-4D0F-4F0D-4F786F0F0AF5}"/>
                </a:ext>
              </a:extLst>
            </p:cNvPr>
            <p:cNvGrpSpPr/>
            <p:nvPr/>
          </p:nvGrpSpPr>
          <p:grpSpPr>
            <a:xfrm>
              <a:off x="5397683" y="5102858"/>
              <a:ext cx="5684574" cy="578521"/>
              <a:chOff x="5281217" y="5084928"/>
              <a:chExt cx="5684574" cy="57852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A9C9E1B-3C3E-E6DD-C83F-AEFCAE2A4450}"/>
                  </a:ext>
                </a:extLst>
              </p:cNvPr>
              <p:cNvGrpSpPr/>
              <p:nvPr/>
            </p:nvGrpSpPr>
            <p:grpSpPr>
              <a:xfrm>
                <a:off x="5281217" y="5084928"/>
                <a:ext cx="5684574" cy="578521"/>
                <a:chOff x="1903987" y="326805"/>
                <a:chExt cx="6350142" cy="578521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1389A57-6741-EC57-AF32-EFA042B33028}"/>
                    </a:ext>
                  </a:extLst>
                </p:cNvPr>
                <p:cNvGrpSpPr/>
                <p:nvPr/>
              </p:nvGrpSpPr>
              <p:grpSpPr>
                <a:xfrm>
                  <a:off x="1903987" y="326805"/>
                  <a:ext cx="6350142" cy="578521"/>
                  <a:chOff x="3408713" y="3958641"/>
                  <a:chExt cx="6350142" cy="578521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582AB2FD-DA4D-EA74-2CFF-F8A3F45977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39315" y="3958641"/>
                    <a:ext cx="0" cy="552450"/>
                  </a:xfrm>
                  <a:prstGeom prst="lin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Flowchart: Process 45">
                    <a:extLst>
                      <a:ext uri="{FF2B5EF4-FFF2-40B4-BE49-F238E27FC236}">
                        <a16:creationId xmlns:a16="http://schemas.microsoft.com/office/drawing/2014/main" id="{6A9354DB-7F87-550B-08B0-EF6342DE88C1}"/>
                      </a:ext>
                    </a:extLst>
                  </p:cNvPr>
                  <p:cNvSpPr/>
                  <p:nvPr/>
                </p:nvSpPr>
                <p:spPr>
                  <a:xfrm>
                    <a:off x="3408713" y="3958641"/>
                    <a:ext cx="6350142" cy="556450"/>
                  </a:xfrm>
                  <a:prstGeom prst="flowChartProcess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1DB22B08-A9FC-B17D-D9CB-4DF45C644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24183" y="3984712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93C7CCBB-538E-C8CA-AEE5-3406E3BAE9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72870" y="3981469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55C67D1B-3DA9-B30D-69A9-1F7C1D2F2B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24345" y="3984712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71555954-9208-9951-FBEB-D1F1B47B2C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65695" y="3984712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36AC0A10-7E4F-C176-525F-9CF9A2C53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54745" y="3981469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6672E956-B01A-0E19-2ECC-2236B64CD8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89745" y="3981469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D0CB414-B6EF-1548-CA87-80FEA1AE91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40620" y="3981469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7F525E1A-BB14-A5FC-5748-B83702EC34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3870" y="3981469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C248F914-9309-15FF-C974-C930C67156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83784" y="3981469"/>
                    <a:ext cx="0" cy="55245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B576951-DAC6-0C01-17F6-BB5F5EE6AACB}"/>
                    </a:ext>
                  </a:extLst>
                </p:cNvPr>
                <p:cNvSpPr txBox="1"/>
                <p:nvPr/>
              </p:nvSpPr>
              <p:spPr>
                <a:xfrm>
                  <a:off x="1966858" y="414739"/>
                  <a:ext cx="5599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Bin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29B338-4D5D-566D-5EFC-DC9B2C044F05}"/>
                  </a:ext>
                </a:extLst>
              </p:cNvPr>
              <p:cNvSpPr txBox="1"/>
              <p:nvPr/>
            </p:nvSpPr>
            <p:spPr>
              <a:xfrm>
                <a:off x="5853732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DAB717-F233-7A59-7FB3-223BB551389E}"/>
                  </a:ext>
                </a:extLst>
              </p:cNvPr>
              <p:cNvSpPr txBox="1"/>
              <p:nvPr/>
            </p:nvSpPr>
            <p:spPr>
              <a:xfrm>
                <a:off x="6430703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52A8EB-3EEA-3143-C4E0-BDA499435600}"/>
                  </a:ext>
                </a:extLst>
              </p:cNvPr>
              <p:cNvSpPr txBox="1"/>
              <p:nvPr/>
            </p:nvSpPr>
            <p:spPr>
              <a:xfrm>
                <a:off x="6991866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1A0880-C7DC-BFA2-AA06-E992F799A66C}"/>
                  </a:ext>
                </a:extLst>
              </p:cNvPr>
              <p:cNvSpPr txBox="1"/>
              <p:nvPr/>
            </p:nvSpPr>
            <p:spPr>
              <a:xfrm>
                <a:off x="7568837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0923B3-2EEC-A2C0-C8BE-2028660E84F7}"/>
                  </a:ext>
                </a:extLst>
              </p:cNvPr>
              <p:cNvSpPr txBox="1"/>
              <p:nvPr/>
            </p:nvSpPr>
            <p:spPr>
              <a:xfrm>
                <a:off x="8195891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3873C4-58BE-2B4C-6976-7A648A0F1019}"/>
                  </a:ext>
                </a:extLst>
              </p:cNvPr>
              <p:cNvSpPr txBox="1"/>
              <p:nvPr/>
            </p:nvSpPr>
            <p:spPr>
              <a:xfrm>
                <a:off x="8772862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9ED4065-5D3F-2679-435F-65778CDAF540}"/>
                  </a:ext>
                </a:extLst>
              </p:cNvPr>
              <p:cNvSpPr txBox="1"/>
              <p:nvPr/>
            </p:nvSpPr>
            <p:spPr>
              <a:xfrm>
                <a:off x="9309066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CC830C-93A5-AD4C-76AA-39DAFD85FC47}"/>
                  </a:ext>
                </a:extLst>
              </p:cNvPr>
              <p:cNvSpPr txBox="1"/>
              <p:nvPr/>
            </p:nvSpPr>
            <p:spPr>
              <a:xfrm>
                <a:off x="9886037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AB609E-1BCE-A9EB-DB96-5A476DAC534F}"/>
                  </a:ext>
                </a:extLst>
              </p:cNvPr>
              <p:cNvSpPr txBox="1"/>
              <p:nvPr/>
            </p:nvSpPr>
            <p:spPr>
              <a:xfrm>
                <a:off x="10432352" y="5189522"/>
                <a:ext cx="5012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Bin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A5A39D-0E67-6EA6-9193-C060F47D4CB9}"/>
                </a:ext>
              </a:extLst>
            </p:cNvPr>
            <p:cNvSpPr txBox="1"/>
            <p:nvPr/>
          </p:nvSpPr>
          <p:spPr>
            <a:xfrm>
              <a:off x="11162676" y="5130508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8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838</Words>
  <Application>Microsoft Office PowerPoint</Application>
  <PresentationFormat>Widescreen</PresentationFormat>
  <Paragraphs>253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Arial Unicode MS</vt:lpstr>
      <vt:lpstr>Calibri</vt:lpstr>
      <vt:lpstr>Cambria Math</vt:lpstr>
      <vt:lpstr>Courier New</vt:lpstr>
      <vt:lpstr>Söhne</vt:lpstr>
      <vt:lpstr>Wingdings</vt:lpstr>
      <vt:lpstr>Office Theme</vt:lpstr>
      <vt:lpstr>SEARCH – a New Slow Start Algorithm for TCP and QUIC</vt:lpstr>
      <vt:lpstr>Motivation</vt:lpstr>
      <vt:lpstr>PowerPoint Presentation</vt:lpstr>
      <vt:lpstr>Outline</vt:lpstr>
      <vt:lpstr>SEARCH – Slow start Exit at Right CHokepoint</vt:lpstr>
      <vt:lpstr>SEARCH – Slow start Exit at Right CHokepoint</vt:lpstr>
      <vt:lpstr>Challenges</vt:lpstr>
      <vt:lpstr>SEARCH </vt:lpstr>
      <vt:lpstr>Parameter Selection </vt:lpstr>
      <vt:lpstr>Outline</vt:lpstr>
      <vt:lpstr>Performance –  GEO Satellite</vt:lpstr>
      <vt:lpstr>Performance – Wi-Fi</vt:lpstr>
      <vt:lpstr>Implementation Status</vt:lpstr>
      <vt:lpstr>Conclusion</vt:lpstr>
      <vt:lpstr>SEARCH – a New Slow Start Algorithm for TCP and QUIC</vt:lpstr>
      <vt:lpstr>References</vt:lpstr>
      <vt:lpstr>HyStart On, HyStart Off, HyStart++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Claypool, Mark</dc:creator>
  <cp:lastModifiedBy>Claypool, Mark</cp:lastModifiedBy>
  <cp:revision>44</cp:revision>
  <dcterms:created xsi:type="dcterms:W3CDTF">2024-07-17T20:00:25Z</dcterms:created>
  <dcterms:modified xsi:type="dcterms:W3CDTF">2024-07-24T21:45:13Z</dcterms:modified>
</cp:coreProperties>
</file>