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75" r:id="rId2"/>
    <p:sldId id="374" r:id="rId3"/>
    <p:sldId id="257" r:id="rId4"/>
    <p:sldId id="392" r:id="rId5"/>
    <p:sldId id="390" r:id="rId6"/>
    <p:sldId id="382" r:id="rId7"/>
    <p:sldId id="263" r:id="rId8"/>
    <p:sldId id="383" r:id="rId9"/>
    <p:sldId id="384" r:id="rId10"/>
    <p:sldId id="371" r:id="rId11"/>
    <p:sldId id="386" r:id="rId12"/>
    <p:sldId id="38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537B45"/>
    <a:srgbClr val="002060"/>
    <a:srgbClr val="D0E3FD"/>
    <a:srgbClr val="D9F3D0"/>
    <a:srgbClr val="E7EAED"/>
    <a:srgbClr val="1F76B4"/>
    <a:srgbClr val="FF7F0F"/>
    <a:srgbClr val="D8B3EE"/>
    <a:srgbClr val="FFC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0"/>
    <p:restoredTop sz="89681"/>
  </p:normalViewPr>
  <p:slideViewPr>
    <p:cSldViewPr snapToGrid="0">
      <p:cViewPr varScale="1">
        <p:scale>
          <a:sx n="123" d="100"/>
          <a:sy n="123" d="100"/>
        </p:scale>
        <p:origin x="9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F1254-A110-F042-B8CA-432E25916AE0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C0621-9E98-7E46-9966-2EBA235E48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82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C0621-9E98-7E46-9966-2EBA235E48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2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In response to Mirja </a:t>
            </a:r>
            <a:r>
              <a:rPr lang="en-US" sz="2000" dirty="0" err="1"/>
              <a:t>Kühlewind’s</a:t>
            </a:r>
            <a:r>
              <a:rPr lang="en-US" sz="2000" dirty="0"/>
              <a:t> question on RTT vs Delivery rate signal comparison.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C0621-9E98-7E46-9966-2EBA235E48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06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C0621-9E98-7E46-9966-2EBA235E48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8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C2637"/>
                </a:solidFill>
              </a:defRPr>
            </a:pPr>
            <a:r>
              <a:rPr lang="en-US" sz="1200" b="1" dirty="0" err="1"/>
              <a:t>cwnd_target</a:t>
            </a:r>
            <a:r>
              <a:rPr lang="en-US" sz="1200" b="1" dirty="0"/>
              <a:t> </a:t>
            </a:r>
            <a:r>
              <a:rPr lang="en-US" sz="1200" dirty="0"/>
              <a:t>prevents the window from draining below the estimated BDP.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C2637"/>
                </a:solidFill>
              </a:defRPr>
            </a:pPr>
            <a:r>
              <a:rPr lang="en-US" sz="1200" b="1" dirty="0"/>
              <a:t>inflight + </a:t>
            </a:r>
            <a:r>
              <a:rPr lang="el-GR" sz="1200" b="1" dirty="0"/>
              <a:t>Δ </a:t>
            </a:r>
            <a:r>
              <a:rPr lang="en-US" sz="1200" dirty="0"/>
              <a:t>allows limited forward progress during drain.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C2637"/>
                </a:solidFill>
              </a:defRPr>
            </a:pPr>
            <a:r>
              <a:rPr lang="el-GR" sz="1200" b="1" dirty="0"/>
              <a:t>Δ</a:t>
            </a:r>
            <a:r>
              <a:rPr lang="el-GR" sz="1200" dirty="0"/>
              <a:t> </a:t>
            </a:r>
            <a:r>
              <a:rPr lang="en-US" sz="1200" dirty="0"/>
              <a:t>grows slowly: E.g., +1 packet for every 3 ACKs.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rgbClr val="1C2637"/>
                </a:solidFill>
              </a:defRPr>
            </a:pPr>
            <a:r>
              <a:rPr lang="en-US" sz="1200" dirty="0"/>
              <a:t>Drain ends when cwnd reaches the target and enter congestion avoidance phase.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C0621-9E98-7E46-9966-2EBA235E48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95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C0621-9E98-7E46-9966-2EBA235E483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57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C4C83-29FC-E9CE-303D-2EDC1466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14AD19-4488-2510-3D53-5FC731ACA9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D66434-5EDA-C088-DC0C-850F7270AA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5836FA-19FB-2724-E59C-7D0F34FB3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DC0621-9E98-7E46-9966-2EBA235E48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3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7EEFD-DAC1-EA35-A18D-65C90AD799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9EDA5B-09EB-EE6A-134F-0D2521DACE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1906F-39E6-9ED4-372F-6947086C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BA272-792E-C749-B483-A83595CE23AB}" type="datetime1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0D764-995F-408A-78B4-7CF6DAAA3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7FEE1-4DA5-A86B-0AEA-0A25E2E4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85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E0F60-15FB-C64B-49BE-7D93AC32D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F42D9D-814D-1498-44E5-9338F6E3A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74D7A-67E9-1896-558A-4449DBD7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DE1E4-1781-6C47-9D77-ABBCB57D025F}" type="datetime1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5D4AE2-16A1-57C6-B8A5-4481CE3A5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85547-FA63-3387-B480-08441E9B5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63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52463B-F077-B04C-603D-AB1D6F60DA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A632A3-9FBB-5010-63B0-CD19B678D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2DAB08-C82D-9B8D-32E7-521A4252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1631A-2D45-8944-9FE5-4D2E96F0F127}" type="datetime1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782B0-8299-0472-4BC7-48F8968D7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C83EA-A8AF-7C69-5C40-ACA488376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0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ACD9A-2BA8-C87E-60D0-636C96BEC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27972-7416-D109-A187-EA310255B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D98F7-DE1A-FEB9-6714-D727F4F50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EC5A-B065-2F46-8668-FD351475E1C3}" type="datetime1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D1638-5137-AB46-595F-141C6D8D6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C196D-6A11-E22D-11B3-E68D3DF07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69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09AE9-C75F-716F-FDE3-30EDE8979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EFF2A-9EDD-58B6-2E7F-BA4EBC8B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BA0DD-FADA-141E-CF8F-19C5CC267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E134-BED9-DF48-BB91-7243EE281189}" type="datetime1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5ED75-F417-321C-6867-8DFBB5B1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146D0-F0D8-6429-0D6E-98411D3C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3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95903-451D-0A52-6007-8DD371F38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B234F-E929-3A99-DFEA-D38DF4A81D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62EFE-D502-B881-D381-CBA33F204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D3863-C227-0FA7-FDDA-2BCA2E8BA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48E-9620-4D4F-B1BD-2774E4E8DE73}" type="datetime1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66B08F-6013-ED7B-32DB-478970AA7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3E46C-F9D8-CD10-1DB3-CA1C1BCE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4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87FFC-3E8D-3543-B996-5B0B313CB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81175-5007-BB29-6B00-99957CFAF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88B55-2076-8D5D-7894-079816B93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107637-0EA4-50FF-2C1E-BDD2144EB0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D2DE5B-A926-9A0E-309D-7CCA2F2317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AC4C05-2A84-115C-CF12-8A9C617F7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805F1-0420-5245-91AE-34CC91D95F6E}" type="datetime1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60D0D7-D43A-AD2E-3C33-760435D7E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C3F49F-F76C-2C31-3ADF-E1D69C529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5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846E5-98C0-B07E-7C13-89DEF3463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C7114-DF01-97A0-2AE3-1C5CD7482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0765-9202-1547-84AF-910AE52D3AC3}" type="datetime1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FDB9CD-BBEB-6926-836F-FFBBEC8CA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A8DCC-FEBF-1FB6-EC0D-D780D04D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65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D6AD65-E85E-6577-2EEC-C0BDC2D1B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BC838-95B0-544A-A7DC-CCE0916741F6}" type="datetime1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A43A91-00CE-FA02-840B-A97B1898C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3F778-F43D-A6F3-674A-6832BD4E3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44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8EB98-95DD-0147-DF37-01D872B43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02E71-B943-1DAA-EC4E-C9342DD37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FFD9B6-BE5D-BE9C-47E3-F1588089C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6C3A7-8633-751D-ED5B-439F7A013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FD290-1B2F-0A42-AE4F-C0131A30FB0C}" type="datetime1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CB2080-7C57-CCCF-F5CF-5365DC44F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AC173-0F0E-8D20-BEB4-4D99BE572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6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25E69-E510-B950-CC54-02E7F480D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990BC5-5BDF-5576-1972-C262F78622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2A3C3C-C0F6-1BFC-D810-5FA00B6B6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9C30C-07A9-CD0D-D2F0-EEFDB48AB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7A3B4-9B12-DA47-96C0-0E3370183FB8}" type="datetime1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13C7A-D307-5EBB-0FCA-F8D8B5325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6C3EF-FB6C-39D2-BC46-CEF1BEE1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1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1DA30A-4ED2-ECCB-1B21-8185799EE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82444-81E3-CFDC-0F7B-B0F79C8E2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C295-0C26-3DCC-E0EF-3C681D045A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FE705D-9B53-BE4E-A71C-F5715AFF14F4}" type="datetime1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989EF-31E1-10E4-92F7-D96878ACE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43524-66FA-FDC5-5866-4681383F1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00AE9D-E280-5B42-8A87-9006EB031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7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iasat (American company) - Wikipedia">
            <a:extLst>
              <a:ext uri="{FF2B5EF4-FFF2-40B4-BE49-F238E27FC236}">
                <a16:creationId xmlns:a16="http://schemas.microsoft.com/office/drawing/2014/main" id="{56B735DE-5C8C-9395-3240-41E0971DD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2" y="5810341"/>
            <a:ext cx="2104275" cy="69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45108A-C0E4-E0A3-440F-8893D0D07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918" y="1538434"/>
            <a:ext cx="10826470" cy="160622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SEARCH</a:t>
            </a:r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 New Slow Start Algorithm for TCP and QUIC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4D917C-6285-7AB2-7A55-1EB8A1A84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4235" y="3497129"/>
            <a:ext cx="3614871" cy="160621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Jae Chung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Feng Li</a:t>
            </a:r>
            <a:endParaRPr lang="en-US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Worcester Polytechnic Institute - Wikipedia">
            <a:extLst>
              <a:ext uri="{FF2B5EF4-FFF2-40B4-BE49-F238E27FC236}">
                <a16:creationId xmlns:a16="http://schemas.microsoft.com/office/drawing/2014/main" id="{5655C22E-17D5-038B-35FF-9004626CC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76" y="5833843"/>
            <a:ext cx="1873102" cy="6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CD667CD1-74D0-F051-E880-DAC6068C13C6}"/>
              </a:ext>
            </a:extLst>
          </p:cNvPr>
          <p:cNvSpPr txBox="1">
            <a:spLocks/>
          </p:cNvSpPr>
          <p:nvPr/>
        </p:nvSpPr>
        <p:spPr>
          <a:xfrm>
            <a:off x="5934283" y="3497129"/>
            <a:ext cx="4835845" cy="1331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Aptos" panose="020B00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Maryam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Ataei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Kachooei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 Claypool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7752C0-C5B4-BFF4-C566-BDB7D266F4CF}"/>
              </a:ext>
            </a:extLst>
          </p:cNvPr>
          <p:cNvSpPr txBox="1"/>
          <p:nvPr/>
        </p:nvSpPr>
        <p:spPr>
          <a:xfrm>
            <a:off x="4975983" y="5091144"/>
            <a:ext cx="2749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IETF 126 CCWG</a:t>
            </a:r>
          </a:p>
          <a:p>
            <a:pPr algn="ctr"/>
            <a:r>
              <a:rPr lang="en-US" sz="2400" dirty="0"/>
              <a:t>Vienna, Austria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2026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CB71E3-744D-9629-262D-417C87B6C1FB}"/>
              </a:ext>
            </a:extLst>
          </p:cNvPr>
          <p:cNvSpPr txBox="1"/>
          <p:nvPr/>
        </p:nvSpPr>
        <p:spPr>
          <a:xfrm>
            <a:off x="5108374" y="325928"/>
            <a:ext cx="2171557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UPDATE</a:t>
            </a: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0F118-B6AC-2D6F-09D0-84E5AB920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66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86FEA-38EE-25FD-5C2D-988E3B201EAF}"/>
              </a:ext>
            </a:extLst>
          </p:cNvPr>
          <p:cNvSpPr txBox="1">
            <a:spLocks/>
          </p:cNvSpPr>
          <p:nvPr/>
        </p:nvSpPr>
        <p:spPr>
          <a:xfrm>
            <a:off x="785346" y="162579"/>
            <a:ext cx="10691546" cy="68298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01828"/>
                </a:solidFill>
                <a:latin typeface="Calibri" panose="020F0502020204030204" pitchFamily="34" charset="0"/>
                <a:ea typeface="Aptos Display" pitchFamily="34" charset="-122"/>
                <a:cs typeface="Calibri" panose="020F0502020204030204" pitchFamily="34" charset="0"/>
              </a:rPr>
              <a:t>Ongoing Works: Adaptive CWND Growth Rate on SNR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Slide Number Placeholder 51">
            <a:extLst>
              <a:ext uri="{FF2B5EF4-FFF2-40B4-BE49-F238E27FC236}">
                <a16:creationId xmlns:a16="http://schemas.microsoft.com/office/drawing/2014/main" id="{28536055-A50C-538E-46F2-E5C07A4B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10</a:t>
            </a:fld>
            <a:endParaRPr lang="en-US"/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D216EAB1-55DE-95EA-66AD-4A7FBF958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22" y="201255"/>
            <a:ext cx="675478" cy="682983"/>
          </a:xfrm>
          <a:prstGeom prst="rect">
            <a:avLst/>
          </a:prstGeom>
        </p:spPr>
      </p:pic>
      <p:pic>
        <p:nvPicPr>
          <p:cNvPr id="3" name="Image 0" descr="/mnt/data/norm_diff_initialrtt_window_with_rolling_std_1rtt(3).png">
            <a:extLst>
              <a:ext uri="{FF2B5EF4-FFF2-40B4-BE49-F238E27FC236}">
                <a16:creationId xmlns:a16="http://schemas.microsoft.com/office/drawing/2014/main" id="{C28E9792-7132-A90B-A199-8B1A8E4AF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575" y="884238"/>
            <a:ext cx="9120187" cy="547211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3F6DB08-CAFE-8016-AA11-184EF1E76897}"/>
              </a:ext>
            </a:extLst>
          </p:cNvPr>
          <p:cNvGrpSpPr/>
          <p:nvPr/>
        </p:nvGrpSpPr>
        <p:grpSpPr>
          <a:xfrm>
            <a:off x="3236268" y="1691999"/>
            <a:ext cx="5374332" cy="3001776"/>
            <a:chOff x="3236268" y="1691999"/>
            <a:chExt cx="5374332" cy="3001776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27689D4-FF0B-D8EC-FFAF-D999704CFC21}"/>
                </a:ext>
              </a:extLst>
            </p:cNvPr>
            <p:cNvSpPr/>
            <p:nvPr/>
          </p:nvSpPr>
          <p:spPr>
            <a:xfrm>
              <a:off x="3240000" y="1691999"/>
              <a:ext cx="5370600" cy="1396175"/>
            </a:xfrm>
            <a:custGeom>
              <a:avLst/>
              <a:gdLst>
                <a:gd name="csX0" fmla="*/ 0 w 5464800"/>
                <a:gd name="csY0" fmla="*/ 0 h 1339200"/>
                <a:gd name="csX1" fmla="*/ 1850400 w 5464800"/>
                <a:gd name="csY1" fmla="*/ 1058400 h 1339200"/>
                <a:gd name="csX2" fmla="*/ 5299200 w 5464800"/>
                <a:gd name="csY2" fmla="*/ 1339200 h 1339200"/>
                <a:gd name="csX3" fmla="*/ 5299200 w 5464800"/>
                <a:gd name="csY3" fmla="*/ 1339200 h 1339200"/>
                <a:gd name="csX4" fmla="*/ 5464800 w 5464800"/>
                <a:gd name="csY4" fmla="*/ 1324800 h 1339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464800" h="1339200">
                  <a:moveTo>
                    <a:pt x="0" y="0"/>
                  </a:moveTo>
                  <a:cubicBezTo>
                    <a:pt x="483600" y="417600"/>
                    <a:pt x="967200" y="835200"/>
                    <a:pt x="1850400" y="1058400"/>
                  </a:cubicBezTo>
                  <a:cubicBezTo>
                    <a:pt x="2733600" y="1281600"/>
                    <a:pt x="5299200" y="1339200"/>
                    <a:pt x="5299200" y="1339200"/>
                  </a:cubicBezTo>
                  <a:lnTo>
                    <a:pt x="5299200" y="1339200"/>
                  </a:lnTo>
                  <a:lnTo>
                    <a:pt x="5464800" y="1324800"/>
                  </a:lnTo>
                </a:path>
              </a:pathLst>
            </a:custGeom>
            <a:ln w="38100" cap="flat" cmpd="sng" algn="ctr">
              <a:solidFill>
                <a:schemeClr val="accent3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1DCD756-8361-D3B2-06AC-97130F6FE675}"/>
                </a:ext>
              </a:extLst>
            </p:cNvPr>
            <p:cNvSpPr/>
            <p:nvPr/>
          </p:nvSpPr>
          <p:spPr>
            <a:xfrm flipV="1">
              <a:off x="3236268" y="3225600"/>
              <a:ext cx="5370600" cy="1468175"/>
            </a:xfrm>
            <a:custGeom>
              <a:avLst/>
              <a:gdLst>
                <a:gd name="csX0" fmla="*/ 0 w 5464800"/>
                <a:gd name="csY0" fmla="*/ 0 h 1339200"/>
                <a:gd name="csX1" fmla="*/ 1850400 w 5464800"/>
                <a:gd name="csY1" fmla="*/ 1058400 h 1339200"/>
                <a:gd name="csX2" fmla="*/ 5299200 w 5464800"/>
                <a:gd name="csY2" fmla="*/ 1339200 h 1339200"/>
                <a:gd name="csX3" fmla="*/ 5299200 w 5464800"/>
                <a:gd name="csY3" fmla="*/ 1339200 h 1339200"/>
                <a:gd name="csX4" fmla="*/ 5464800 w 5464800"/>
                <a:gd name="csY4" fmla="*/ 1324800 h 13392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5464800" h="1339200">
                  <a:moveTo>
                    <a:pt x="0" y="0"/>
                  </a:moveTo>
                  <a:cubicBezTo>
                    <a:pt x="483600" y="417600"/>
                    <a:pt x="967200" y="835200"/>
                    <a:pt x="1850400" y="1058400"/>
                  </a:cubicBezTo>
                  <a:cubicBezTo>
                    <a:pt x="2733600" y="1281600"/>
                    <a:pt x="5299200" y="1339200"/>
                    <a:pt x="5299200" y="1339200"/>
                  </a:cubicBezTo>
                  <a:lnTo>
                    <a:pt x="5299200" y="1339200"/>
                  </a:lnTo>
                  <a:lnTo>
                    <a:pt x="5464800" y="1324800"/>
                  </a:lnTo>
                </a:path>
              </a:pathLst>
            </a:custGeom>
            <a:ln w="38100" cap="flat" cmpd="sng" algn="ctr">
              <a:solidFill>
                <a:schemeClr val="accent3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822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6248B-F69D-F55E-3985-CA42A8CBF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DD74A-30B7-CF44-717F-8ED7EFE60E88}"/>
              </a:ext>
            </a:extLst>
          </p:cNvPr>
          <p:cNvSpPr txBox="1">
            <a:spLocks/>
          </p:cNvSpPr>
          <p:nvPr/>
        </p:nvSpPr>
        <p:spPr>
          <a:xfrm>
            <a:off x="789940" y="196167"/>
            <a:ext cx="8497840" cy="6829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Summary</a:t>
            </a:r>
          </a:p>
        </p:txBody>
      </p:sp>
      <p:sp>
        <p:nvSpPr>
          <p:cNvPr id="112" name="Slide Number Placeholder 111">
            <a:extLst>
              <a:ext uri="{FF2B5EF4-FFF2-40B4-BE49-F238E27FC236}">
                <a16:creationId xmlns:a16="http://schemas.microsoft.com/office/drawing/2014/main" id="{A1565000-FCA8-71DC-A2DB-B544D6FA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11</a:t>
            </a:fld>
            <a:endParaRPr lang="en-US"/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0AEA00C3-31F9-A636-8414-B4BE99EC8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22" y="201255"/>
            <a:ext cx="675478" cy="6829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6138B2-F442-F821-F4D1-6A5E0E33BEF8}"/>
              </a:ext>
            </a:extLst>
          </p:cNvPr>
          <p:cNvSpPr txBox="1"/>
          <p:nvPr/>
        </p:nvSpPr>
        <p:spPr>
          <a:xfrm>
            <a:off x="353321" y="869424"/>
            <a:ext cx="11675957" cy="3943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Signals for slow start exit: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F76B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RTT Inflation (from </a:t>
            </a:r>
            <a:r>
              <a:rPr lang="en-US" sz="2400" b="1" dirty="0" err="1">
                <a:solidFill>
                  <a:srgbClr val="1F76B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RTT</a:t>
            </a:r>
            <a:r>
              <a:rPr lang="en-US" sz="2400" b="1" baseline="-25000" dirty="0" err="1">
                <a:solidFill>
                  <a:srgbClr val="1F76B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last_round_min</a:t>
            </a:r>
            <a:r>
              <a:rPr lang="en-US" sz="2400" b="1" dirty="0">
                <a:solidFill>
                  <a:srgbClr val="1F76B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Noisy </a:t>
            </a:r>
            <a:r>
              <a:rPr lang="en-US" sz="2400" dirty="0"/>
              <a:t>on wireless/cellular/satellite paths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Delivery Rate (normalized by sent rate):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/>
              <a:t>Clearer near available bandwidth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SEARCH with Drain: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Enter congestion avoidance with a full pipe, not an overfull queue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800" dirty="0"/>
              <a:t>Ongoing work: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Adaptive CWND growth rate</a:t>
            </a:r>
          </a:p>
        </p:txBody>
      </p:sp>
    </p:spTree>
    <p:extLst>
      <p:ext uri="{BB962C8B-B14F-4D97-AF65-F5344CB8AC3E}">
        <p14:creationId xmlns:p14="http://schemas.microsoft.com/office/powerpoint/2010/main" val="250926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1985A-12E1-738B-BE2C-B296271E9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Viasat (American company) - Wikipedia">
            <a:extLst>
              <a:ext uri="{FF2B5EF4-FFF2-40B4-BE49-F238E27FC236}">
                <a16:creationId xmlns:a16="http://schemas.microsoft.com/office/drawing/2014/main" id="{149D8A62-BEB7-1EB0-A622-DE7D69790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2" y="5810341"/>
            <a:ext cx="2104275" cy="69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7C8844-51BB-8084-03C3-7C3F61056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918" y="1538434"/>
            <a:ext cx="10826470" cy="160622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SEARCH</a:t>
            </a:r>
            <a: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 New Slow Start Algorithm for TCP and QUIC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61F2D6-FC3D-740F-B7ED-613D0217B0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4235" y="3497129"/>
            <a:ext cx="3614871" cy="160621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Jae Chung</a:t>
            </a: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3600" dirty="0">
                <a:solidFill>
                  <a:srgbClr val="4FB79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Feng Li</a:t>
            </a:r>
            <a:endParaRPr lang="en-US" sz="36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Worcester Polytechnic Institute - Wikipedia">
            <a:extLst>
              <a:ext uri="{FF2B5EF4-FFF2-40B4-BE49-F238E27FC236}">
                <a16:creationId xmlns:a16="http://schemas.microsoft.com/office/drawing/2014/main" id="{EA3ED2E9-7B63-912A-FDEC-1FBA33416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376" y="5833843"/>
            <a:ext cx="1873102" cy="67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5AD081B0-1128-1C9B-FDB7-C1AF0BB6B77C}"/>
              </a:ext>
            </a:extLst>
          </p:cNvPr>
          <p:cNvSpPr txBox="1">
            <a:spLocks/>
          </p:cNvSpPr>
          <p:nvPr/>
        </p:nvSpPr>
        <p:spPr>
          <a:xfrm>
            <a:off x="5934283" y="3497129"/>
            <a:ext cx="4835845" cy="13310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Aptos" panose="020B00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Maryam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Ataei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Kachooei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Mark Claypool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8F0B26-9512-2F75-4113-50867D48E8D2}"/>
              </a:ext>
            </a:extLst>
          </p:cNvPr>
          <p:cNvSpPr txBox="1"/>
          <p:nvPr/>
        </p:nvSpPr>
        <p:spPr>
          <a:xfrm>
            <a:off x="2573883" y="354962"/>
            <a:ext cx="755405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Thank-you for your attention!</a:t>
            </a: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D821D-FD7F-5E28-417B-AE4F8D13B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12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FEEE37-C648-F2AC-720F-CA2C9155B044}"/>
              </a:ext>
            </a:extLst>
          </p:cNvPr>
          <p:cNvSpPr txBox="1"/>
          <p:nvPr/>
        </p:nvSpPr>
        <p:spPr>
          <a:xfrm>
            <a:off x="4975983" y="5091144"/>
            <a:ext cx="27498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IETF 126 CCWG</a:t>
            </a:r>
          </a:p>
          <a:p>
            <a:pPr algn="ctr"/>
            <a:r>
              <a:rPr lang="en-US" sz="2400" dirty="0"/>
              <a:t>Vienna, Austria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2026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4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C6CF5-AC84-5AA2-EACC-60C3A7FB9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456"/>
            <a:ext cx="8597900" cy="66278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DBED9-283F-D133-0202-ECCBBB566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TCP slow start exit signal</a:t>
            </a:r>
          </a:p>
          <a:p>
            <a:pPr>
              <a:lnSpc>
                <a:spcPct val="150000"/>
              </a:lnSpc>
            </a:pPr>
            <a:r>
              <a:rPr lang="en-US" dirty="0"/>
              <a:t>TCP SEARCH drain upon exit</a:t>
            </a:r>
          </a:p>
          <a:p>
            <a:pPr>
              <a:lnSpc>
                <a:spcPct val="150000"/>
              </a:lnSpc>
            </a:pPr>
            <a:r>
              <a:rPr lang="en-US" dirty="0"/>
              <a:t>Ongoing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E9B3F2-A845-92AD-708E-222D8C7B1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22" y="201255"/>
            <a:ext cx="675478" cy="68298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425070-A556-5324-DEB7-09816E4CD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2</a:t>
            </a:fld>
            <a:endParaRPr lang="en-US"/>
          </a:p>
        </p:txBody>
      </p:sp>
      <p:pic>
        <p:nvPicPr>
          <p:cNvPr id="6" name="Graphic 5" descr="End with solid fill">
            <a:extLst>
              <a:ext uri="{FF2B5EF4-FFF2-40B4-BE49-F238E27FC236}">
                <a16:creationId xmlns:a16="http://schemas.microsoft.com/office/drawing/2014/main" id="{F675D5CF-E1E1-41DE-007E-6BE3CC4A70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6572" y="1916254"/>
            <a:ext cx="6731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7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8719FA-115E-FC6D-E0CD-75C6DEF68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42" y="1028699"/>
            <a:ext cx="4841778" cy="3749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79B23-7805-766B-8BB7-63966C12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64" y="103227"/>
            <a:ext cx="6432393" cy="68298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101828"/>
                </a:solidFill>
                <a:latin typeface="Calibri" panose="020F0502020204030204" pitchFamily="34" charset="0"/>
                <a:ea typeface="Aptos Display" pitchFamily="34" charset="-122"/>
                <a:cs typeface="Calibri" panose="020F0502020204030204" pitchFamily="34" charset="0"/>
              </a:rPr>
              <a:t>TCP Slow start exit 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30B1E4F-43B8-237D-3F17-25E761E3C54C}"/>
              </a:ext>
            </a:extLst>
          </p:cNvPr>
          <p:cNvSpPr/>
          <p:nvPr/>
        </p:nvSpPr>
        <p:spPr>
          <a:xfrm>
            <a:off x="190987" y="4923288"/>
            <a:ext cx="2048655" cy="79022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Too early:</a:t>
            </a:r>
            <a:br>
              <a:rPr lang="en-US" dirty="0">
                <a:solidFill>
                  <a:sysClr val="windowText" lastClr="000000"/>
                </a:solidFill>
              </a:rPr>
            </a:br>
            <a:r>
              <a:rPr lang="en-US" dirty="0">
                <a:solidFill>
                  <a:sysClr val="windowText" lastClr="000000"/>
                </a:solidFill>
              </a:rPr>
              <a:t>Leaves capacity unused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DCC3A73-1AC5-CB72-34C1-F593F64326E0}"/>
              </a:ext>
            </a:extLst>
          </p:cNvPr>
          <p:cNvSpPr/>
          <p:nvPr/>
        </p:nvSpPr>
        <p:spPr>
          <a:xfrm>
            <a:off x="2266304" y="5181520"/>
            <a:ext cx="2407295" cy="10639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Right time:</a:t>
            </a:r>
          </a:p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Near BDP, good utilization with limited queue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35CB17E-ED10-E498-69B9-4092C6B115C4}"/>
              </a:ext>
            </a:extLst>
          </p:cNvPr>
          <p:cNvSpPr/>
          <p:nvPr/>
        </p:nvSpPr>
        <p:spPr>
          <a:xfrm>
            <a:off x="4700261" y="5850387"/>
            <a:ext cx="1811075" cy="790223"/>
          </a:xfrm>
          <a:prstGeom prst="roundRect">
            <a:avLst/>
          </a:prstGeom>
          <a:solidFill>
            <a:srgbClr val="FFC5C6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Too late:</a:t>
            </a:r>
            <a:br>
              <a:rPr lang="en-US" dirty="0">
                <a:solidFill>
                  <a:sysClr val="windowText" lastClr="000000"/>
                </a:solidFill>
              </a:rPr>
            </a:br>
            <a:r>
              <a:rPr lang="en-US" dirty="0">
                <a:solidFill>
                  <a:sysClr val="windowText" lastClr="000000"/>
                </a:solidFill>
              </a:rPr>
              <a:t>Loss, retransmission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E6053DA-93A1-7B82-D2FA-D6C728341AEB}"/>
              </a:ext>
            </a:extLst>
          </p:cNvPr>
          <p:cNvGrpSpPr/>
          <p:nvPr/>
        </p:nvGrpSpPr>
        <p:grpSpPr>
          <a:xfrm>
            <a:off x="192652" y="1028699"/>
            <a:ext cx="4587644" cy="3860801"/>
            <a:chOff x="192654" y="1024566"/>
            <a:chExt cx="4381609" cy="408659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9004D6-0D2E-94AD-EAAC-2CC3ADF4478F}"/>
                </a:ext>
              </a:extLst>
            </p:cNvPr>
            <p:cNvSpPr txBox="1"/>
            <p:nvPr/>
          </p:nvSpPr>
          <p:spPr>
            <a:xfrm>
              <a:off x="3958389" y="2790865"/>
              <a:ext cx="6158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6">
                      <a:lumMod val="50000"/>
                    </a:schemeClr>
                  </a:solidFill>
                </a:rPr>
                <a:t>BDP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92FA3E-C593-0B51-0DC7-26FC9ECFB951}"/>
                </a:ext>
              </a:extLst>
            </p:cNvPr>
            <p:cNvSpPr txBox="1"/>
            <p:nvPr/>
          </p:nvSpPr>
          <p:spPr>
            <a:xfrm>
              <a:off x="2375369" y="4711053"/>
              <a:ext cx="7216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Time</a:t>
              </a:r>
              <a:endParaRPr lang="en-US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18208D-FFC1-F616-5D83-9A1B48A46F45}"/>
                </a:ext>
              </a:extLst>
            </p:cNvPr>
            <p:cNvSpPr txBox="1"/>
            <p:nvPr/>
          </p:nvSpPr>
          <p:spPr>
            <a:xfrm rot="16200000">
              <a:off x="-1791" y="2521124"/>
              <a:ext cx="7889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cwnd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EA193D-BC77-1AB9-E4AB-93F117A6BCB4}"/>
                </a:ext>
              </a:extLst>
            </p:cNvPr>
            <p:cNvSpPr txBox="1"/>
            <p:nvPr/>
          </p:nvSpPr>
          <p:spPr>
            <a:xfrm>
              <a:off x="3591141" y="1024566"/>
              <a:ext cx="6751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Loss</a:t>
              </a:r>
            </a:p>
          </p:txBody>
        </p:sp>
        <p:sp>
          <p:nvSpPr>
            <p:cNvPr id="27" name="Right Arrow 26">
              <a:extLst>
                <a:ext uri="{FF2B5EF4-FFF2-40B4-BE49-F238E27FC236}">
                  <a16:creationId xmlns:a16="http://schemas.microsoft.com/office/drawing/2014/main" id="{FB45298F-75B1-E2FD-6A4D-6881D8D132C8}"/>
                </a:ext>
              </a:extLst>
            </p:cNvPr>
            <p:cNvSpPr/>
            <p:nvPr/>
          </p:nvSpPr>
          <p:spPr>
            <a:xfrm rot="7966099">
              <a:off x="3285210" y="1245415"/>
              <a:ext cx="295835" cy="197078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5337566C-9337-E488-7F1A-FE5D42AC1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87" y="103226"/>
            <a:ext cx="675478" cy="682983"/>
          </a:xfrm>
          <a:prstGeom prst="rect">
            <a:avLst/>
          </a:prstGeom>
        </p:spPr>
      </p:pic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55D7395D-4721-6DF8-A5D6-989A15EC8D2C}"/>
              </a:ext>
            </a:extLst>
          </p:cNvPr>
          <p:cNvSpPr/>
          <p:nvPr/>
        </p:nvSpPr>
        <p:spPr>
          <a:xfrm>
            <a:off x="5237623" y="2792382"/>
            <a:ext cx="1273713" cy="636618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Signals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FA78F396-5A47-2AC5-307D-69ACD82FB0C2}"/>
              </a:ext>
            </a:extLst>
          </p:cNvPr>
          <p:cNvSpPr/>
          <p:nvPr/>
        </p:nvSpPr>
        <p:spPr>
          <a:xfrm>
            <a:off x="7318189" y="1236554"/>
            <a:ext cx="1722269" cy="440564"/>
          </a:xfrm>
          <a:prstGeom prst="roundRect">
            <a:avLst/>
          </a:prstGeom>
          <a:solidFill>
            <a:srgbClr val="FFC5C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Loss / ECN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4AA03BBA-AD40-995E-44FD-C5288271B12E}"/>
              </a:ext>
            </a:extLst>
          </p:cNvPr>
          <p:cNvSpPr/>
          <p:nvPr/>
        </p:nvSpPr>
        <p:spPr>
          <a:xfrm>
            <a:off x="7360428" y="2912555"/>
            <a:ext cx="1680030" cy="440564"/>
          </a:xfrm>
          <a:prstGeom prst="roundRect">
            <a:avLst/>
          </a:prstGeom>
          <a:solidFill>
            <a:srgbClr val="D9F3D0"/>
          </a:solidFill>
          <a:ln>
            <a:solidFill>
              <a:srgbClr val="537B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RTT Inflation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648B7434-7B67-219E-96F5-163F8E0469D7}"/>
              </a:ext>
            </a:extLst>
          </p:cNvPr>
          <p:cNvSpPr/>
          <p:nvPr/>
        </p:nvSpPr>
        <p:spPr>
          <a:xfrm>
            <a:off x="7360427" y="4588556"/>
            <a:ext cx="1680031" cy="440564"/>
          </a:xfrm>
          <a:prstGeom prst="roundRect">
            <a:avLst/>
          </a:prstGeom>
          <a:solidFill>
            <a:srgbClr val="D0E3F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Delivery Rate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F14FAC3-D2E1-EF75-9353-8F36960FB752}"/>
              </a:ext>
            </a:extLst>
          </p:cNvPr>
          <p:cNvCxnSpPr>
            <a:cxnSpLocks/>
            <a:stCxn id="58" idx="3"/>
            <a:endCxn id="59" idx="1"/>
          </p:cNvCxnSpPr>
          <p:nvPr/>
        </p:nvCxnSpPr>
        <p:spPr>
          <a:xfrm flipV="1">
            <a:off x="6511336" y="1456836"/>
            <a:ext cx="806853" cy="16538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81F3CCF-3A5E-FF9E-609C-4ACDFC10C573}"/>
              </a:ext>
            </a:extLst>
          </p:cNvPr>
          <p:cNvCxnSpPr>
            <a:cxnSpLocks/>
            <a:stCxn id="58" idx="3"/>
            <a:endCxn id="60" idx="1"/>
          </p:cNvCxnSpPr>
          <p:nvPr/>
        </p:nvCxnSpPr>
        <p:spPr>
          <a:xfrm>
            <a:off x="6511336" y="3110691"/>
            <a:ext cx="849092" cy="221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FFE71A9C-4974-12A1-FF0E-A355350F13F6}"/>
              </a:ext>
            </a:extLst>
          </p:cNvPr>
          <p:cNvCxnSpPr>
            <a:cxnSpLocks/>
            <a:stCxn id="58" idx="3"/>
            <a:endCxn id="61" idx="1"/>
          </p:cNvCxnSpPr>
          <p:nvPr/>
        </p:nvCxnSpPr>
        <p:spPr>
          <a:xfrm>
            <a:off x="6511336" y="3110691"/>
            <a:ext cx="849091" cy="169814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5FEECCA1-CECC-8249-DA66-F476082C787D}"/>
              </a:ext>
            </a:extLst>
          </p:cNvPr>
          <p:cNvSpPr/>
          <p:nvPr/>
        </p:nvSpPr>
        <p:spPr>
          <a:xfrm>
            <a:off x="9232679" y="1179159"/>
            <a:ext cx="2034366" cy="4405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Traditional TCP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A699A51-D010-EAF3-2646-B969486D773A}"/>
              </a:ext>
            </a:extLst>
          </p:cNvPr>
          <p:cNvSpPr/>
          <p:nvPr/>
        </p:nvSpPr>
        <p:spPr>
          <a:xfrm>
            <a:off x="9274918" y="2872921"/>
            <a:ext cx="2313342" cy="4405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HyStart/ HyStart++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D1E98EBB-F1E9-5167-138F-A0A46F4F4416}"/>
              </a:ext>
            </a:extLst>
          </p:cNvPr>
          <p:cNvSpPr/>
          <p:nvPr/>
        </p:nvSpPr>
        <p:spPr>
          <a:xfrm>
            <a:off x="9274918" y="4569009"/>
            <a:ext cx="1859359" cy="44056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BBR/SEARCH</a:t>
            </a:r>
          </a:p>
        </p:txBody>
      </p:sp>
      <p:sp>
        <p:nvSpPr>
          <p:cNvPr id="85" name="Round Diagonal Corner Rectangle 84">
            <a:extLst>
              <a:ext uri="{FF2B5EF4-FFF2-40B4-BE49-F238E27FC236}">
                <a16:creationId xmlns:a16="http://schemas.microsoft.com/office/drawing/2014/main" id="{2052FCA8-11EA-CCA8-A462-FDDEAD4887AC}"/>
              </a:ext>
            </a:extLst>
          </p:cNvPr>
          <p:cNvSpPr/>
          <p:nvPr/>
        </p:nvSpPr>
        <p:spPr>
          <a:xfrm>
            <a:off x="7518403" y="5396009"/>
            <a:ext cx="4244485" cy="883478"/>
          </a:xfrm>
          <a:prstGeom prst="round2DiagRect">
            <a:avLst/>
          </a:prstGeom>
          <a:solidFill>
            <a:srgbClr val="E7EAED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how clear is the signal near the available bandwidth?</a:t>
            </a:r>
          </a:p>
        </p:txBody>
      </p:sp>
      <p:sp>
        <p:nvSpPr>
          <p:cNvPr id="92" name="Slide Number Placeholder 8">
            <a:extLst>
              <a:ext uri="{FF2B5EF4-FFF2-40B4-BE49-F238E27FC236}">
                <a16:creationId xmlns:a16="http://schemas.microsoft.com/office/drawing/2014/main" id="{9290C486-CBD3-9CDC-5F4E-6F34E38FB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CE4A850-3FF9-4AB9-A8BE-D526BA9205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3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 animBg="1"/>
      <p:bldP spid="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6F77-780A-9EB8-C617-72A48FFFF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342E904-C8F8-761D-66EE-EB34C37A5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929" y="993122"/>
            <a:ext cx="4096987" cy="26977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9000A49-234E-15F9-8257-3432052A875E}"/>
              </a:ext>
            </a:extLst>
          </p:cNvPr>
          <p:cNvSpPr txBox="1">
            <a:spLocks/>
          </p:cNvSpPr>
          <p:nvPr/>
        </p:nvSpPr>
        <p:spPr>
          <a:xfrm>
            <a:off x="866465" y="103226"/>
            <a:ext cx="10771354" cy="68298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01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Round trip time versus delivery rate as exit signal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22B51-6BFB-B6F8-AA39-C26720A6B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C90201-C7AE-5807-EA2D-2DE5032B4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87" y="136525"/>
            <a:ext cx="675478" cy="68298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E1380653-6BB1-B1DD-ABC6-D5C9CC34C528}"/>
              </a:ext>
            </a:extLst>
          </p:cNvPr>
          <p:cNvGrpSpPr/>
          <p:nvPr/>
        </p:nvGrpSpPr>
        <p:grpSpPr>
          <a:xfrm>
            <a:off x="804056" y="993122"/>
            <a:ext cx="4480560" cy="2776840"/>
            <a:chOff x="190987" y="1082573"/>
            <a:chExt cx="4480560" cy="2776840"/>
          </a:xfrm>
        </p:grpSpPr>
        <p:pic>
          <p:nvPicPr>
            <p:cNvPr id="2" name="Image 0" descr="/mnt/data/DR_R_over_time_no_noise(2).png">
              <a:extLst>
                <a:ext uri="{FF2B5EF4-FFF2-40B4-BE49-F238E27FC236}">
                  <a16:creationId xmlns:a16="http://schemas.microsoft.com/office/drawing/2014/main" id="{41A08542-CFFE-F61F-E976-8F3E313D7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987" y="1082573"/>
              <a:ext cx="4480560" cy="277684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D031BD-3F25-F09A-860A-FEA492EDCF7F}"/>
                </a:ext>
              </a:extLst>
            </p:cNvPr>
            <p:cNvSpPr txBox="1"/>
            <p:nvPr/>
          </p:nvSpPr>
          <p:spPr>
            <a:xfrm>
              <a:off x="749300" y="1203597"/>
              <a:ext cx="2540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473BEB"/>
                  </a:solidFill>
                </a:rPr>
                <a:t>B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6513DF-BC6B-8955-C1A0-8F3ABE06D805}"/>
              </a:ext>
            </a:extLst>
          </p:cNvPr>
          <p:cNvGrpSpPr/>
          <p:nvPr/>
        </p:nvGrpSpPr>
        <p:grpSpPr>
          <a:xfrm>
            <a:off x="972132" y="3363976"/>
            <a:ext cx="9771427" cy="3363140"/>
            <a:chOff x="972132" y="3458976"/>
            <a:chExt cx="9771427" cy="3363140"/>
          </a:xfrm>
        </p:grpSpPr>
        <p:pic>
          <p:nvPicPr>
            <p:cNvPr id="3" name="Image 0" descr="/mnt/data/min_rtt_normalized_initialrtt_window_with_rolling_std_1rtt(3).png">
              <a:extLst>
                <a:ext uri="{FF2B5EF4-FFF2-40B4-BE49-F238E27FC236}">
                  <a16:creationId xmlns:a16="http://schemas.microsoft.com/office/drawing/2014/main" id="{25C4FB75-3A4A-911C-132A-EC893153E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2132" y="3470851"/>
              <a:ext cx="5094649" cy="2987689"/>
            </a:xfrm>
            <a:prstGeom prst="rect">
              <a:avLst/>
            </a:prstGeom>
          </p:spPr>
        </p:pic>
        <p:pic>
          <p:nvPicPr>
            <p:cNvPr id="4" name="Image 0" descr="/mnt/data/norm_diff_initialrtt_window_with_rolling_std_1rtt(3).png">
              <a:extLst>
                <a:ext uri="{FF2B5EF4-FFF2-40B4-BE49-F238E27FC236}">
                  <a16:creationId xmlns:a16="http://schemas.microsoft.com/office/drawing/2014/main" id="{ECC418DC-73DA-A66A-E91F-CF319620B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42971" y="3458976"/>
              <a:ext cx="5100588" cy="306035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CA1EB8-2E03-FD1F-7345-F90565A5A91A}"/>
                </a:ext>
              </a:extLst>
            </p:cNvPr>
            <p:cNvSpPr txBox="1"/>
            <p:nvPr/>
          </p:nvSpPr>
          <p:spPr>
            <a:xfrm>
              <a:off x="2594937" y="4151716"/>
              <a:ext cx="17315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Minimum RTT </a:t>
              </a: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59A7F3-656C-7543-9966-5B2B03760C0D}"/>
                </a:ext>
              </a:extLst>
            </p:cNvPr>
            <p:cNvSpPr txBox="1"/>
            <p:nvPr/>
          </p:nvSpPr>
          <p:spPr>
            <a:xfrm>
              <a:off x="6967712" y="5382047"/>
              <a:ext cx="32262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Normalized Diff</a:t>
              </a:r>
            </a:p>
            <a:p>
              <a:pPr algn="ctr"/>
              <a:r>
                <a:rPr lang="en-US" sz="2000" dirty="0"/>
                <a:t>(</a:t>
              </a:r>
              <a:r>
                <a:rPr lang="en-US" sz="2000" dirty="0" err="1"/>
                <a:t>sent</a:t>
              </a:r>
              <a:r>
                <a:rPr lang="en-US" sz="2000" baseline="-25000" dirty="0" err="1"/>
                <a:t>rtt_ago</a:t>
              </a:r>
              <a:r>
                <a:rPr lang="en-US" sz="2000" baseline="-25000" dirty="0"/>
                <a:t> </a:t>
              </a:r>
              <a:r>
                <a:rPr lang="en-US" sz="2000" dirty="0"/>
                <a:t>– </a:t>
              </a:r>
              <a:r>
                <a:rPr lang="en-US" sz="2000" dirty="0" err="1"/>
                <a:t>delv</a:t>
              </a:r>
              <a:r>
                <a:rPr lang="en-US" sz="2000" dirty="0"/>
                <a:t>) / </a:t>
              </a:r>
              <a:r>
                <a:rPr lang="en-US" sz="2000" dirty="0" err="1"/>
                <a:t>sent</a:t>
              </a:r>
              <a:r>
                <a:rPr lang="en-US" sz="2000" baseline="-25000" dirty="0" err="1"/>
                <a:t>rtt_ago</a:t>
              </a:r>
              <a:r>
                <a:rPr lang="en-US" sz="2000" baseline="-25000" dirty="0"/>
                <a:t> </a:t>
              </a:r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7E8652-DB09-753C-7D24-CDAA3BAEAC2A}"/>
                </a:ext>
              </a:extLst>
            </p:cNvPr>
            <p:cNvSpPr txBox="1"/>
            <p:nvPr/>
          </p:nvSpPr>
          <p:spPr>
            <a:xfrm>
              <a:off x="2876458" y="6483562"/>
              <a:ext cx="635983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/>
                <a:t>Shaded region: rolling standard deviation over a 1-initial RTT window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264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4CE86-69FF-CE81-BD49-9CB1CBB3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5C090E-530C-532A-8D0B-A148953E5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D00AE9D-E280-5B42-8A87-9006EB0310B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FCAEF2-CFA6-F77E-19F9-0E56EB357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87" y="136525"/>
            <a:ext cx="675478" cy="68298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7B1CB14-FBBE-35B7-4458-E691C0FF7E56}"/>
              </a:ext>
            </a:extLst>
          </p:cNvPr>
          <p:cNvSpPr txBox="1">
            <a:spLocks/>
          </p:cNvSpPr>
          <p:nvPr/>
        </p:nvSpPr>
        <p:spPr>
          <a:xfrm>
            <a:off x="866464" y="103226"/>
            <a:ext cx="11009013" cy="68298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SNR(RTT-inflation) versus SNR(Norm-diff)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499A2CF-B0BA-D5D9-9B13-B5F1F7E44A18}"/>
              </a:ext>
            </a:extLst>
          </p:cNvPr>
          <p:cNvGrpSpPr>
            <a:grpSpLocks noChangeAspect="1"/>
          </p:cNvGrpSpPr>
          <p:nvPr/>
        </p:nvGrpSpPr>
        <p:grpSpPr>
          <a:xfrm>
            <a:off x="668777" y="1338283"/>
            <a:ext cx="8733133" cy="5200629"/>
            <a:chOff x="1067359" y="1143786"/>
            <a:chExt cx="9422227" cy="56109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C471E4B-B307-8107-A90D-49C0D865D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7359" y="1143786"/>
              <a:ext cx="9422227" cy="5610988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A57C7E5-2EA4-D7B4-0B35-745D2F07A9A0}"/>
                </a:ext>
              </a:extLst>
            </p:cNvPr>
            <p:cNvSpPr txBox="1"/>
            <p:nvPr/>
          </p:nvSpPr>
          <p:spPr>
            <a:xfrm>
              <a:off x="3065155" y="4987263"/>
              <a:ext cx="7309768" cy="116221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dirty="0"/>
                <a:t>SNR(X) = 20 log</a:t>
              </a:r>
              <a:r>
                <a:rPr lang="en-US" baseline="-25000" dirty="0"/>
                <a:t>10</a:t>
              </a:r>
              <a:r>
                <a:rPr lang="en-US" dirty="0"/>
                <a:t> (</a:t>
              </a:r>
              <a:r>
                <a:rPr lang="en-US" dirty="0" err="1"/>
                <a:t>last_round_avg</a:t>
              </a:r>
              <a:r>
                <a:rPr lang="en-US" dirty="0"/>
                <a:t>(X) / </a:t>
              </a:r>
              <a:r>
                <a:rPr lang="en-US" dirty="0" err="1"/>
                <a:t>last_round_std</a:t>
              </a:r>
              <a:r>
                <a:rPr lang="en-US" dirty="0"/>
                <a:t>(X))</a:t>
              </a:r>
              <a:endParaRPr lang="en-US" baseline="-25000" dirty="0"/>
            </a:p>
            <a:p>
              <a:pPr>
                <a:spcAft>
                  <a:spcPts val="600"/>
                </a:spcAft>
              </a:pPr>
              <a:r>
                <a:rPr lang="en-US" dirty="0"/>
                <a:t>Norm-diff = (</a:t>
              </a:r>
              <a:r>
                <a:rPr lang="en-US" dirty="0" err="1"/>
                <a:t>sent</a:t>
              </a:r>
              <a:r>
                <a:rPr lang="en-US" baseline="-25000" dirty="0" err="1"/>
                <a:t>rtt_ago</a:t>
              </a:r>
              <a:r>
                <a:rPr lang="en-US" dirty="0"/>
                <a:t> – delivered) / </a:t>
              </a:r>
              <a:r>
                <a:rPr lang="en-US" dirty="0" err="1"/>
                <a:t>sent</a:t>
              </a:r>
              <a:r>
                <a:rPr lang="en-US" baseline="-25000" dirty="0" err="1"/>
                <a:t>rtt_ago</a:t>
              </a:r>
              <a:endParaRPr lang="en-US" dirty="0"/>
            </a:p>
            <a:p>
              <a:pPr>
                <a:spcAft>
                  <a:spcPts val="600"/>
                </a:spcAft>
              </a:pPr>
              <a:r>
                <a:rPr lang="en-US" dirty="0"/>
                <a:t>RTT-inflation =  RTT – </a:t>
              </a:r>
              <a:r>
                <a:rPr lang="en-US" dirty="0" err="1"/>
                <a:t>RTT</a:t>
              </a:r>
              <a:r>
                <a:rPr lang="en-US" baseline="-25000" dirty="0" err="1"/>
                <a:t>last_round_min</a:t>
              </a:r>
              <a:endParaRPr lang="en-US" baseline="-250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7BE65F-BEB0-9609-44BE-C51627D13A6C}"/>
                </a:ext>
              </a:extLst>
            </p:cNvPr>
            <p:cNvSpPr txBox="1"/>
            <p:nvPr/>
          </p:nvSpPr>
          <p:spPr>
            <a:xfrm>
              <a:off x="5421399" y="1440563"/>
              <a:ext cx="1223166" cy="4316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000" dirty="0"/>
                <a:t>@ BDP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786EC2-DD70-6C04-F774-44DFA0DA451A}"/>
                </a:ext>
              </a:extLst>
            </p:cNvPr>
            <p:cNvSpPr txBox="1"/>
            <p:nvPr/>
          </p:nvSpPr>
          <p:spPr>
            <a:xfrm>
              <a:off x="8135815" y="4038626"/>
              <a:ext cx="1354572" cy="4316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000" dirty="0"/>
                <a:t>@ SS Exit</a:t>
              </a:r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573E14-8C2D-E3E5-409D-FB0D6CDF0AE4}"/>
                </a:ext>
              </a:extLst>
            </p:cNvPr>
            <p:cNvSpPr txBox="1"/>
            <p:nvPr/>
          </p:nvSpPr>
          <p:spPr>
            <a:xfrm>
              <a:off x="1862294" y="1336553"/>
              <a:ext cx="3559105" cy="114390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endParaRPr lang="en-US" sz="2000" baseline="-25000" dirty="0"/>
            </a:p>
            <a:p>
              <a:pPr>
                <a:spcAft>
                  <a:spcPts val="600"/>
                </a:spcAft>
              </a:pPr>
              <a:endParaRPr lang="en-US" sz="2000" baseline="-25000" dirty="0"/>
            </a:p>
            <a:p>
              <a:pPr>
                <a:spcAft>
                  <a:spcPts val="600"/>
                </a:spcAft>
              </a:pPr>
              <a:endParaRPr lang="en-US" sz="2000" baseline="-25000" dirty="0"/>
            </a:p>
            <a:p>
              <a:pPr>
                <a:spcAft>
                  <a:spcPts val="600"/>
                </a:spcAft>
              </a:pPr>
              <a:endParaRPr lang="en-US" sz="2000" baseline="-250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4A14C3-0FD1-F3D1-7EA5-8D27224EC1C8}"/>
                </a:ext>
              </a:extLst>
            </p:cNvPr>
            <p:cNvSpPr txBox="1"/>
            <p:nvPr/>
          </p:nvSpPr>
          <p:spPr>
            <a:xfrm>
              <a:off x="2054671" y="1802729"/>
              <a:ext cx="2338535" cy="4316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0432FF"/>
                  </a:solidFill>
                </a:rPr>
                <a:t>SNR( Norm-diff )</a:t>
              </a:r>
              <a:endParaRPr lang="en-US" dirty="0">
                <a:solidFill>
                  <a:srgbClr val="0432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A3A8A7E-97B4-E62C-BE09-AAC692AEEA24}"/>
                </a:ext>
              </a:extLst>
            </p:cNvPr>
            <p:cNvSpPr txBox="1"/>
            <p:nvPr/>
          </p:nvSpPr>
          <p:spPr>
            <a:xfrm>
              <a:off x="2054671" y="1460100"/>
              <a:ext cx="2629440" cy="4316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537B45"/>
                  </a:solidFill>
                </a:rPr>
                <a:t>SNR( RTT-inflation )</a:t>
              </a:r>
              <a:endParaRPr lang="en-US" dirty="0">
                <a:solidFill>
                  <a:srgbClr val="537B45"/>
                </a:solidFill>
              </a:endParaRPr>
            </a:p>
          </p:txBody>
        </p:sp>
      </p:grp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887BF7D6-EC7D-79E7-108D-7D132F0627DF}"/>
              </a:ext>
            </a:extLst>
          </p:cNvPr>
          <p:cNvSpPr txBox="1">
            <a:spLocks/>
          </p:cNvSpPr>
          <p:nvPr/>
        </p:nvSpPr>
        <p:spPr>
          <a:xfrm>
            <a:off x="9427219" y="1516952"/>
            <a:ext cx="2096004" cy="3594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432FF"/>
                </a:solidFill>
              </a:rPr>
              <a:t>Norm-diff SNR gets stronger near and after BDP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>
                <a:solidFill>
                  <a:srgbClr val="537B45"/>
                </a:solidFill>
              </a:rPr>
              <a:t>RTT-inflation SNR is weak near BDP when using min RTT of the last round as the base RTT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4037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5D60C-6D19-5F61-8BEA-A6D416A95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C44BB-C45C-281A-59A4-367A18ECF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456"/>
            <a:ext cx="8597900" cy="66278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2DAFD-241D-44E8-34E8-61B67992B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TCP slow start exit signal</a:t>
            </a:r>
          </a:p>
          <a:p>
            <a:pPr>
              <a:lnSpc>
                <a:spcPct val="150000"/>
              </a:lnSpc>
            </a:pPr>
            <a:r>
              <a:rPr lang="en-US" dirty="0"/>
              <a:t>TCP SEARCH drain upon exit</a:t>
            </a:r>
          </a:p>
          <a:p>
            <a:pPr>
              <a:lnSpc>
                <a:spcPct val="150000"/>
              </a:lnSpc>
            </a:pPr>
            <a:r>
              <a:rPr lang="en-US" dirty="0"/>
              <a:t>Ongoing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19B99-F800-3C84-D78A-5A2D51516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22" y="201255"/>
            <a:ext cx="675478" cy="68298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5F5BC3-9A45-551C-41BF-8C7BA410D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6</a:t>
            </a:fld>
            <a:endParaRPr lang="en-US"/>
          </a:p>
        </p:txBody>
      </p:sp>
      <p:pic>
        <p:nvPicPr>
          <p:cNvPr id="10" name="Graphic 9" descr="Badge Tick1 with solid fill">
            <a:extLst>
              <a:ext uri="{FF2B5EF4-FFF2-40B4-BE49-F238E27FC236}">
                <a16:creationId xmlns:a16="http://schemas.microsoft.com/office/drawing/2014/main" id="{8CBA4666-4902-7415-ADCE-822B051FDC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2000" y="1887895"/>
            <a:ext cx="673100" cy="673100"/>
          </a:xfrm>
          <a:prstGeom prst="rect">
            <a:avLst/>
          </a:prstGeom>
        </p:spPr>
      </p:pic>
      <p:pic>
        <p:nvPicPr>
          <p:cNvPr id="12" name="Graphic 11" descr="End with solid fill">
            <a:extLst>
              <a:ext uri="{FF2B5EF4-FFF2-40B4-BE49-F238E27FC236}">
                <a16:creationId xmlns:a16="http://schemas.microsoft.com/office/drawing/2014/main" id="{F1C972FF-BBB7-FC47-AAE8-4451B6E2E8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3900" y="2623265"/>
            <a:ext cx="6731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25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2ED07715-E3D0-2E65-57C2-495B9FE40F5F}"/>
              </a:ext>
            </a:extLst>
          </p:cNvPr>
          <p:cNvSpPr/>
          <p:nvPr/>
        </p:nvSpPr>
        <p:spPr>
          <a:xfrm>
            <a:off x="701221" y="1321492"/>
            <a:ext cx="4016742" cy="3080455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2B1B322B-A238-0DDB-E1CA-042557F20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65" y="993044"/>
            <a:ext cx="4841777" cy="3749313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B86620CF-28D0-DEF6-B5C5-BCC70B917C66}"/>
              </a:ext>
            </a:extLst>
          </p:cNvPr>
          <p:cNvSpPr txBox="1"/>
          <p:nvPr/>
        </p:nvSpPr>
        <p:spPr>
          <a:xfrm>
            <a:off x="2478004" y="4511497"/>
            <a:ext cx="755607" cy="3780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Time</a:t>
            </a:r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6A32C55-C12F-F8DC-BE65-25AD7C0B60A5}"/>
              </a:ext>
            </a:extLst>
          </p:cNvPr>
          <p:cNvSpPr txBox="1"/>
          <p:nvPr/>
        </p:nvSpPr>
        <p:spPr>
          <a:xfrm rot="16200000">
            <a:off x="29411" y="2422107"/>
            <a:ext cx="745405" cy="4189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cwnd</a:t>
            </a:r>
            <a:endParaRPr lang="en-US" dirty="0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063D68A3-5C45-8493-61EC-262B8B9FDA94}"/>
              </a:ext>
            </a:extLst>
          </p:cNvPr>
          <p:cNvCxnSpPr>
            <a:cxnSpLocks/>
          </p:cNvCxnSpPr>
          <p:nvPr/>
        </p:nvCxnSpPr>
        <p:spPr>
          <a:xfrm flipV="1">
            <a:off x="2952185" y="1461056"/>
            <a:ext cx="25047" cy="2974663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A6267CA-D3C4-B7BD-E5F3-F5809563AB34}"/>
              </a:ext>
            </a:extLst>
          </p:cNvPr>
          <p:cNvSpPr txBox="1"/>
          <p:nvPr/>
        </p:nvSpPr>
        <p:spPr>
          <a:xfrm>
            <a:off x="1244855" y="1461056"/>
            <a:ext cx="164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SEARCH exit</a:t>
            </a:r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id="{1CF79866-A51F-906A-BBB0-B671947FEA52}"/>
              </a:ext>
            </a:extLst>
          </p:cNvPr>
          <p:cNvSpPr/>
          <p:nvPr/>
        </p:nvSpPr>
        <p:spPr>
          <a:xfrm rot="18911674">
            <a:off x="2687536" y="1599154"/>
            <a:ext cx="195047" cy="298139"/>
          </a:xfrm>
          <a:prstGeom prst="down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37281DA-6969-076F-9519-D98B24EC2570}"/>
              </a:ext>
            </a:extLst>
          </p:cNvPr>
          <p:cNvSpPr txBox="1"/>
          <p:nvPr/>
        </p:nvSpPr>
        <p:spPr>
          <a:xfrm>
            <a:off x="5178654" y="1261062"/>
            <a:ext cx="1571374" cy="3154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1450" b="1" dirty="0">
                <a:solidFill>
                  <a:srgbClr val="1E59B5"/>
                </a:solidFill>
                <a:latin typeface="Aptos"/>
              </a:rPr>
              <a:t>Slow start ramp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438DBA8-0C7B-F618-E3D4-A4F692922BE0}"/>
              </a:ext>
            </a:extLst>
          </p:cNvPr>
          <p:cNvSpPr txBox="1"/>
          <p:nvPr/>
        </p:nvSpPr>
        <p:spPr>
          <a:xfrm>
            <a:off x="5019775" y="2027563"/>
            <a:ext cx="1877432" cy="5386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50" b="1" dirty="0">
                <a:solidFill>
                  <a:srgbClr val="147334"/>
                </a:solidFill>
                <a:latin typeface="Aptos"/>
              </a:rPr>
              <a:t>SEARCH detects
available bandwidth</a:t>
            </a:r>
          </a:p>
        </p:txBody>
      </p:sp>
      <p:sp>
        <p:nvSpPr>
          <p:cNvPr id="53" name="Down Arrow 52">
            <a:extLst>
              <a:ext uri="{FF2B5EF4-FFF2-40B4-BE49-F238E27FC236}">
                <a16:creationId xmlns:a16="http://schemas.microsoft.com/office/drawing/2014/main" id="{5B95A072-8519-CAA9-AD82-489858CFE9A8}"/>
              </a:ext>
            </a:extLst>
          </p:cNvPr>
          <p:cNvSpPr/>
          <p:nvPr/>
        </p:nvSpPr>
        <p:spPr>
          <a:xfrm>
            <a:off x="5767991" y="1620229"/>
            <a:ext cx="381000" cy="34039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596B31A-6AA9-38F0-2D1C-0519C50CCEFE}"/>
              </a:ext>
            </a:extLst>
          </p:cNvPr>
          <p:cNvSpPr txBox="1"/>
          <p:nvPr/>
        </p:nvSpPr>
        <p:spPr>
          <a:xfrm>
            <a:off x="838200" y="134781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TCP SEARCH Drain upon Exit</a:t>
            </a:r>
          </a:p>
        </p:txBody>
      </p:sp>
      <p:sp>
        <p:nvSpPr>
          <p:cNvPr id="58" name="Slide Number Placeholder 57">
            <a:extLst>
              <a:ext uri="{FF2B5EF4-FFF2-40B4-BE49-F238E27FC236}">
                <a16:creationId xmlns:a16="http://schemas.microsoft.com/office/drawing/2014/main" id="{2550955B-7126-F30D-EC54-0B7C62C25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7</a:t>
            </a:fld>
            <a:endParaRPr lang="en-US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4CED2E3-7941-7C4A-5872-5FEF85F1D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22" y="201255"/>
            <a:ext cx="675478" cy="682983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611AD5B-94FD-FC35-0290-C82509F9126A}"/>
              </a:ext>
            </a:extLst>
          </p:cNvPr>
          <p:cNvSpPr/>
          <p:nvPr/>
        </p:nvSpPr>
        <p:spPr>
          <a:xfrm>
            <a:off x="2988043" y="993044"/>
            <a:ext cx="1547521" cy="3410878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200B63B-546F-3F15-FA9D-628C3C728FDC}"/>
              </a:ext>
            </a:extLst>
          </p:cNvPr>
          <p:cNvSpPr txBox="1"/>
          <p:nvPr/>
        </p:nvSpPr>
        <p:spPr>
          <a:xfrm>
            <a:off x="4015928" y="2383702"/>
            <a:ext cx="644834" cy="348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BDP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28143A1-52E1-1EBB-8AE4-99C6598DF91F}"/>
              </a:ext>
            </a:extLst>
          </p:cNvPr>
          <p:cNvCxnSpPr/>
          <p:nvPr/>
        </p:nvCxnSpPr>
        <p:spPr>
          <a:xfrm>
            <a:off x="701221" y="2685111"/>
            <a:ext cx="4016743" cy="0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6A66F6FB-7AC0-BF94-56D6-EE4C20B9BF47}"/>
              </a:ext>
            </a:extLst>
          </p:cNvPr>
          <p:cNvSpPr txBox="1"/>
          <p:nvPr/>
        </p:nvSpPr>
        <p:spPr>
          <a:xfrm>
            <a:off x="5024427" y="3029869"/>
            <a:ext cx="1877432" cy="761747"/>
          </a:xfrm>
          <a:prstGeom prst="rect">
            <a:avLst/>
          </a:prstGeom>
          <a:solidFill>
            <a:srgbClr val="FFC5C6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50" b="1" dirty="0">
                <a:solidFill>
                  <a:schemeClr val="tx1"/>
                </a:solidFill>
                <a:latin typeface="Aptos"/>
              </a:rPr>
              <a:t>Earlier version:</a:t>
            </a:r>
          </a:p>
          <a:p>
            <a:pPr algn="ctr"/>
            <a:r>
              <a:rPr lang="en-US" sz="1450" b="1" dirty="0">
                <a:solidFill>
                  <a:schemeClr val="tx1"/>
                </a:solidFill>
                <a:latin typeface="Aptos"/>
              </a:rPr>
              <a:t>Exit slow start</a:t>
            </a:r>
          </a:p>
          <a:p>
            <a:pPr algn="ctr"/>
            <a:r>
              <a:rPr lang="en-US" sz="1450" b="1" dirty="0" err="1">
                <a:solidFill>
                  <a:schemeClr val="tx1"/>
                </a:solidFill>
                <a:latin typeface="Aptos"/>
              </a:rPr>
              <a:t>ssthresh</a:t>
            </a:r>
            <a:r>
              <a:rPr lang="en-US" sz="1450" b="1" dirty="0">
                <a:solidFill>
                  <a:schemeClr val="tx1"/>
                </a:solidFill>
                <a:latin typeface="Aptos"/>
              </a:rPr>
              <a:t> = cwnd</a:t>
            </a:r>
          </a:p>
        </p:txBody>
      </p:sp>
      <p:sp>
        <p:nvSpPr>
          <p:cNvPr id="79" name="Down Arrow 78">
            <a:extLst>
              <a:ext uri="{FF2B5EF4-FFF2-40B4-BE49-F238E27FC236}">
                <a16:creationId xmlns:a16="http://schemas.microsoft.com/office/drawing/2014/main" id="{3C6969D0-DF03-8FD4-5526-33E33685ABF9}"/>
              </a:ext>
            </a:extLst>
          </p:cNvPr>
          <p:cNvSpPr/>
          <p:nvPr/>
        </p:nvSpPr>
        <p:spPr>
          <a:xfrm>
            <a:off x="5772643" y="2622535"/>
            <a:ext cx="381000" cy="340398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FE7DFF6-D694-F45E-D397-57001F1F77FC}"/>
              </a:ext>
            </a:extLst>
          </p:cNvPr>
          <p:cNvSpPr txBox="1"/>
          <p:nvPr/>
        </p:nvSpPr>
        <p:spPr>
          <a:xfrm>
            <a:off x="4784504" y="3063120"/>
            <a:ext cx="2347973" cy="538609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50" b="1" dirty="0">
                <a:solidFill>
                  <a:schemeClr val="accent6"/>
                </a:solidFill>
                <a:latin typeface="Aptos"/>
              </a:rPr>
              <a:t>NEW: Drain
reduce excess inflight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370310F5-DCC4-0403-13E3-49FE65A98F2B}"/>
              </a:ext>
            </a:extLst>
          </p:cNvPr>
          <p:cNvCxnSpPr>
            <a:cxnSpLocks/>
          </p:cNvCxnSpPr>
          <p:nvPr/>
        </p:nvCxnSpPr>
        <p:spPr>
          <a:xfrm>
            <a:off x="3008496" y="1823213"/>
            <a:ext cx="762309" cy="8374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D8205961-2453-F41F-01FD-5A86E6BB9E69}"/>
              </a:ext>
            </a:extLst>
          </p:cNvPr>
          <p:cNvSpPr txBox="1"/>
          <p:nvPr/>
        </p:nvSpPr>
        <p:spPr>
          <a:xfrm>
            <a:off x="3210589" y="1539766"/>
            <a:ext cx="1396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Drain </a:t>
            </a:r>
          </a:p>
          <a:p>
            <a:r>
              <a:rPr lang="en-US" dirty="0">
                <a:solidFill>
                  <a:schemeClr val="accent6"/>
                </a:solidFill>
              </a:rPr>
              <a:t>toward BDP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A9639069-E227-01D7-C22E-3906148CBF49}"/>
              </a:ext>
            </a:extLst>
          </p:cNvPr>
          <p:cNvSpPr/>
          <p:nvPr/>
        </p:nvSpPr>
        <p:spPr>
          <a:xfrm>
            <a:off x="8704728" y="934429"/>
            <a:ext cx="2499430" cy="685800"/>
          </a:xfrm>
          <a:prstGeom prst="roundRect">
            <a:avLst/>
          </a:prstGeom>
          <a:solidFill>
            <a:srgbClr val="DCEBFF"/>
          </a:solidFill>
          <a:ln w="15240">
            <a:solidFill>
              <a:srgbClr val="0057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rIns="137160" rtlCol="0" anchor="ctr"/>
          <a:lstStyle/>
          <a:p>
            <a:pPr algn="ctr">
              <a:defRPr sz="1800" b="1">
                <a:solidFill>
                  <a:srgbClr val="0057D8"/>
                </a:solidFill>
              </a:defRPr>
            </a:pPr>
            <a:r>
              <a:rPr dirty="0"/>
              <a:t>SEARCH threshold crossed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A7ED5CD0-B8B4-E74A-3464-F155CEDD452F}"/>
              </a:ext>
            </a:extLst>
          </p:cNvPr>
          <p:cNvSpPr/>
          <p:nvPr/>
        </p:nvSpPr>
        <p:spPr>
          <a:xfrm>
            <a:off x="8621391" y="2087306"/>
            <a:ext cx="2499430" cy="685800"/>
          </a:xfrm>
          <a:prstGeom prst="roundRect">
            <a:avLst/>
          </a:prstGeom>
          <a:solidFill>
            <a:srgbClr val="E0F5E5"/>
          </a:solidFill>
          <a:ln w="15240">
            <a:solidFill>
              <a:srgbClr val="0A8F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rIns="137160" rtlCol="0" anchor="ctr"/>
          <a:lstStyle/>
          <a:p>
            <a:pPr algn="ctr">
              <a:defRPr sz="1800" b="1">
                <a:solidFill>
                  <a:srgbClr val="0A8F22"/>
                </a:solidFill>
              </a:defRPr>
            </a:pPr>
            <a:r>
              <a:rPr dirty="0"/>
              <a:t>compute </a:t>
            </a:r>
            <a:r>
              <a:rPr lang="en-US" dirty="0"/>
              <a:t>target_cwnd</a:t>
            </a:r>
            <a:endParaRPr dirty="0"/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AA4AC324-2B1A-716F-8BCF-34144B480531}"/>
              </a:ext>
            </a:extLst>
          </p:cNvPr>
          <p:cNvSpPr/>
          <p:nvPr/>
        </p:nvSpPr>
        <p:spPr>
          <a:xfrm>
            <a:off x="8621391" y="3276026"/>
            <a:ext cx="2499430" cy="685800"/>
          </a:xfrm>
          <a:prstGeom prst="roundRect">
            <a:avLst/>
          </a:prstGeom>
          <a:solidFill>
            <a:srgbClr val="F5F8FB"/>
          </a:solidFill>
          <a:ln w="1524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rIns="137160" rtlCol="0" anchor="ctr"/>
          <a:lstStyle/>
          <a:p>
            <a:pPr algn="ctr">
              <a:defRPr sz="1800" b="1">
                <a:solidFill>
                  <a:srgbClr val="B5161B"/>
                </a:solidFill>
              </a:defRPr>
            </a:pPr>
            <a:r>
              <a:rPr dirty="0">
                <a:solidFill>
                  <a:schemeClr val="tx1"/>
                </a:solidFill>
              </a:rPr>
              <a:t>drain excess in-flight data</a:t>
            </a: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791F91FB-844E-68C0-8909-B842EC7D0658}"/>
              </a:ext>
            </a:extLst>
          </p:cNvPr>
          <p:cNvSpPr/>
          <p:nvPr/>
        </p:nvSpPr>
        <p:spPr>
          <a:xfrm>
            <a:off x="8621391" y="4464746"/>
            <a:ext cx="2499430" cy="685800"/>
          </a:xfrm>
          <a:prstGeom prst="roundRect">
            <a:avLst/>
          </a:prstGeom>
          <a:solidFill>
            <a:srgbClr val="FFC5C6"/>
          </a:solidFill>
          <a:ln w="1524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rIns="137160" rtlCol="0" anchor="ctr"/>
          <a:lstStyle/>
          <a:p>
            <a:pPr algn="ctr">
              <a:defRPr sz="1800" b="1">
                <a:solidFill>
                  <a:srgbClr val="081C39"/>
                </a:solidFill>
              </a:defRPr>
            </a:pPr>
            <a:r>
              <a:rPr dirty="0">
                <a:solidFill>
                  <a:srgbClr val="C00000"/>
                </a:solidFill>
              </a:rPr>
              <a:t>enter congestion avoidance</a:t>
            </a:r>
          </a:p>
        </p:txBody>
      </p:sp>
      <p:cxnSp>
        <p:nvCxnSpPr>
          <p:cNvPr id="88" name="Connector 10">
            <a:extLst>
              <a:ext uri="{FF2B5EF4-FFF2-40B4-BE49-F238E27FC236}">
                <a16:creationId xmlns:a16="http://schemas.microsoft.com/office/drawing/2014/main" id="{670A2DB0-FF19-482A-3ADE-3A7DBDE6DC3B}"/>
              </a:ext>
            </a:extLst>
          </p:cNvPr>
          <p:cNvCxnSpPr>
            <a:cxnSpLocks/>
          </p:cNvCxnSpPr>
          <p:nvPr/>
        </p:nvCxnSpPr>
        <p:spPr>
          <a:xfrm>
            <a:off x="9936514" y="1652851"/>
            <a:ext cx="0" cy="393193"/>
          </a:xfrm>
          <a:prstGeom prst="line">
            <a:avLst/>
          </a:prstGeom>
          <a:ln w="25400">
            <a:solidFill>
              <a:srgbClr val="5A64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11">
            <a:extLst>
              <a:ext uri="{FF2B5EF4-FFF2-40B4-BE49-F238E27FC236}">
                <a16:creationId xmlns:a16="http://schemas.microsoft.com/office/drawing/2014/main" id="{BAF1237D-6737-C644-E393-B4D1ECB5C617}"/>
              </a:ext>
            </a:extLst>
          </p:cNvPr>
          <p:cNvCxnSpPr>
            <a:cxnSpLocks/>
          </p:cNvCxnSpPr>
          <p:nvPr/>
        </p:nvCxnSpPr>
        <p:spPr>
          <a:xfrm>
            <a:off x="9936514" y="2838028"/>
            <a:ext cx="0" cy="393192"/>
          </a:xfrm>
          <a:prstGeom prst="line">
            <a:avLst/>
          </a:prstGeom>
          <a:ln w="25400">
            <a:solidFill>
              <a:srgbClr val="5A64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12">
            <a:extLst>
              <a:ext uri="{FF2B5EF4-FFF2-40B4-BE49-F238E27FC236}">
                <a16:creationId xmlns:a16="http://schemas.microsoft.com/office/drawing/2014/main" id="{3FD62724-C64C-4972-6A62-9D10F66303ED}"/>
              </a:ext>
            </a:extLst>
          </p:cNvPr>
          <p:cNvCxnSpPr>
            <a:cxnSpLocks/>
          </p:cNvCxnSpPr>
          <p:nvPr/>
        </p:nvCxnSpPr>
        <p:spPr>
          <a:xfrm>
            <a:off x="9954443" y="4017767"/>
            <a:ext cx="0" cy="393192"/>
          </a:xfrm>
          <a:prstGeom prst="line">
            <a:avLst/>
          </a:prstGeom>
          <a:ln w="25400">
            <a:solidFill>
              <a:srgbClr val="5A647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5B2DBA04-DC17-B358-69A3-C7F551B5DDFF}"/>
              </a:ext>
            </a:extLst>
          </p:cNvPr>
          <p:cNvSpPr/>
          <p:nvPr/>
        </p:nvSpPr>
        <p:spPr>
          <a:xfrm>
            <a:off x="192651" y="5025804"/>
            <a:ext cx="6605813" cy="755399"/>
          </a:xfrm>
          <a:prstGeom prst="roundRect">
            <a:avLst/>
          </a:prstGeom>
          <a:noFill/>
          <a:ln w="1524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rIns="137160" rtlCol="0" anchor="ctr"/>
          <a:lstStyle/>
          <a:p>
            <a:pPr>
              <a:defRPr sz="2100" b="1">
                <a:solidFill>
                  <a:srgbClr val="0A8F22"/>
                </a:solidFill>
              </a:defRPr>
            </a:pPr>
            <a:r>
              <a:rPr dirty="0">
                <a:solidFill>
                  <a:schemeClr val="tx1"/>
                </a:solidFill>
              </a:rPr>
              <a:t>target cwnd ≈ delivered bytes over the last RTT</a:t>
            </a:r>
            <a:r>
              <a:rPr lang="en-US" dirty="0">
                <a:solidFill>
                  <a:schemeClr val="tx1"/>
                </a:solidFill>
              </a:rPr>
              <a:t> (delivery bytes over the last 3 bins in SEARCH)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11A0F81D-AE00-BAB0-36A3-09F9FAC7A426}"/>
              </a:ext>
            </a:extLst>
          </p:cNvPr>
          <p:cNvSpPr/>
          <p:nvPr/>
        </p:nvSpPr>
        <p:spPr>
          <a:xfrm>
            <a:off x="236962" y="5976545"/>
            <a:ext cx="5531029" cy="68879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7160" rIns="137160" rtlCol="0" anchor="ctr"/>
          <a:lstStyle/>
          <a:p>
            <a:pPr>
              <a:defRPr sz="2400" b="1">
                <a:solidFill>
                  <a:srgbClr val="081C39"/>
                </a:solidFill>
              </a:defRPr>
            </a:pPr>
            <a:r>
              <a:rPr dirty="0">
                <a:solidFill>
                  <a:schemeClr val="tx1"/>
                </a:solidFill>
              </a:rPr>
              <a:t>cwnd = max(inflight </a:t>
            </a:r>
            <a:r>
              <a:rPr lang="en-US" dirty="0">
                <a:solidFill>
                  <a:schemeClr val="tx1"/>
                </a:solidFill>
              </a:rPr>
              <a:t>–</a:t>
            </a:r>
            <a:r>
              <a:rPr dirty="0">
                <a:solidFill>
                  <a:schemeClr val="tx1"/>
                </a:solidFill>
              </a:rPr>
              <a:t> Δ, </a:t>
            </a:r>
            <a:r>
              <a:rPr lang="en-US" dirty="0">
                <a:solidFill>
                  <a:schemeClr val="tx1"/>
                </a:solidFill>
              </a:rPr>
              <a:t>target_cwnd</a:t>
            </a:r>
            <a:r>
              <a:rPr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3" name="Graphic 2" descr="Repeat with solid fill">
            <a:extLst>
              <a:ext uri="{FF2B5EF4-FFF2-40B4-BE49-F238E27FC236}">
                <a16:creationId xmlns:a16="http://schemas.microsoft.com/office/drawing/2014/main" id="{2228C5DB-7AEA-E9EF-87EE-1BA1A1CB58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21977" y="5976545"/>
            <a:ext cx="654028" cy="65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4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1" animBg="1"/>
      <p:bldP spid="80" grpId="0" animBg="1"/>
      <p:bldP spid="82" grpId="0"/>
      <p:bldP spid="84" grpId="0" animBg="1"/>
      <p:bldP spid="85" grpId="0" animBg="1"/>
      <p:bldP spid="86" grpId="0" animBg="1"/>
      <p:bldP spid="87" grpId="0" animBg="1"/>
      <p:bldP spid="94" grpId="0" animBg="1"/>
      <p:bldP spid="9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177775-32B1-9E63-1E2F-13349E67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3B773B-9661-2A17-A571-B5087ACD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22" y="201255"/>
            <a:ext cx="675478" cy="6829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412C67-1628-7FB5-3681-ECD9BCB1C5C1}"/>
              </a:ext>
            </a:extLst>
          </p:cNvPr>
          <p:cNvSpPr txBox="1"/>
          <p:nvPr/>
        </p:nvSpPr>
        <p:spPr>
          <a:xfrm>
            <a:off x="838200" y="134781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TCP SEARCH Drain Example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D2D1E6-92BD-FF6F-6982-C9E06CB32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30406"/>
            <a:ext cx="9435353" cy="42887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F99B87-C2AD-C23B-4DE7-0ADF4D735CA9}"/>
              </a:ext>
            </a:extLst>
          </p:cNvPr>
          <p:cNvSpPr txBox="1"/>
          <p:nvPr/>
        </p:nvSpPr>
        <p:spPr>
          <a:xfrm>
            <a:off x="340659" y="6318191"/>
            <a:ext cx="9287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Controlled dataset: Rate 100Mb/s, RTT 100ms, queue 4x BDP, jitter 26ms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D24CDC-F156-A72F-099E-D26BCFF1BA5E}"/>
              </a:ext>
            </a:extLst>
          </p:cNvPr>
          <p:cNvSpPr/>
          <p:nvPr/>
        </p:nvSpPr>
        <p:spPr>
          <a:xfrm>
            <a:off x="7374048" y="1364921"/>
            <a:ext cx="241598" cy="1086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DDDFA3-F62B-D60B-6ACA-B6A4504A03E5}"/>
              </a:ext>
            </a:extLst>
          </p:cNvPr>
          <p:cNvSpPr/>
          <p:nvPr/>
        </p:nvSpPr>
        <p:spPr>
          <a:xfrm>
            <a:off x="7408086" y="2660209"/>
            <a:ext cx="45719" cy="2237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4CC5B3-01B6-170B-7764-5214E0087326}"/>
              </a:ext>
            </a:extLst>
          </p:cNvPr>
          <p:cNvSpPr/>
          <p:nvPr/>
        </p:nvSpPr>
        <p:spPr>
          <a:xfrm>
            <a:off x="9019169" y="1364921"/>
            <a:ext cx="475571" cy="27020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FE3C45-E5FA-D7E1-72DE-41FF40708849}"/>
              </a:ext>
            </a:extLst>
          </p:cNvPr>
          <p:cNvSpPr/>
          <p:nvPr/>
        </p:nvSpPr>
        <p:spPr>
          <a:xfrm>
            <a:off x="8993045" y="4188823"/>
            <a:ext cx="89995" cy="709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5F6FC-540E-1A82-AE51-B3F47F613705}"/>
              </a:ext>
            </a:extLst>
          </p:cNvPr>
          <p:cNvSpPr/>
          <p:nvPr/>
        </p:nvSpPr>
        <p:spPr>
          <a:xfrm rot="18873782">
            <a:off x="8158600" y="2200039"/>
            <a:ext cx="241129" cy="2303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1E3E37-38D1-8E7D-9EC9-7A05EBFE5233}"/>
              </a:ext>
            </a:extLst>
          </p:cNvPr>
          <p:cNvSpPr/>
          <p:nvPr/>
        </p:nvSpPr>
        <p:spPr>
          <a:xfrm rot="16200000">
            <a:off x="9497712" y="3577036"/>
            <a:ext cx="226810" cy="105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6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A5695-51EE-2BFB-8A46-3A07634F9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8A9D-50E9-5918-539D-C2F66DB64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456"/>
            <a:ext cx="8597900" cy="66278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A2FF1-8613-58F6-79F3-AA94FC43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TCP slow start exit signal</a:t>
            </a:r>
          </a:p>
          <a:p>
            <a:pPr>
              <a:lnSpc>
                <a:spcPct val="150000"/>
              </a:lnSpc>
            </a:pPr>
            <a:r>
              <a:rPr lang="en-US" dirty="0"/>
              <a:t>TCP SEARCH drain upon exit</a:t>
            </a:r>
          </a:p>
          <a:p>
            <a:pPr>
              <a:lnSpc>
                <a:spcPct val="150000"/>
              </a:lnSpc>
            </a:pPr>
            <a:r>
              <a:rPr lang="en-US" dirty="0"/>
              <a:t>Ongoing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A44AF0-4869-9E60-D846-9107E3D4C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22" y="201255"/>
            <a:ext cx="675478" cy="68298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D10B9-AC82-B684-85F2-E34298B23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AE9D-E280-5B42-8A87-9006EB0310BC}" type="slidenum">
              <a:rPr lang="en-US" smtClean="0"/>
              <a:t>9</a:t>
            </a:fld>
            <a:endParaRPr lang="en-US"/>
          </a:p>
        </p:txBody>
      </p:sp>
      <p:pic>
        <p:nvPicPr>
          <p:cNvPr id="10" name="Graphic 9" descr="Badge Tick1 with solid fill">
            <a:extLst>
              <a:ext uri="{FF2B5EF4-FFF2-40B4-BE49-F238E27FC236}">
                <a16:creationId xmlns:a16="http://schemas.microsoft.com/office/drawing/2014/main" id="{316FB03D-70B7-D172-28F0-99D7C3F8D8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2000" y="1887895"/>
            <a:ext cx="673100" cy="673100"/>
          </a:xfrm>
          <a:prstGeom prst="rect">
            <a:avLst/>
          </a:prstGeom>
        </p:spPr>
      </p:pic>
      <p:pic>
        <p:nvPicPr>
          <p:cNvPr id="6" name="Graphic 5" descr="End with solid fill">
            <a:extLst>
              <a:ext uri="{FF2B5EF4-FFF2-40B4-BE49-F238E27FC236}">
                <a16:creationId xmlns:a16="http://schemas.microsoft.com/office/drawing/2014/main" id="{80528C7B-221C-65DE-A410-4B2B562603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61335" y="3429000"/>
            <a:ext cx="673100" cy="67310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89268F4B-ED08-8456-D962-0EB65E8BC0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42000" y="2623265"/>
            <a:ext cx="6731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18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3996</TotalTime>
  <Words>552</Words>
  <Application>Microsoft Macintosh PowerPoint</Application>
  <PresentationFormat>Widescreen</PresentationFormat>
  <Paragraphs>120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SEARCH – a New Slow Start Algorithm for TCP and QUIC</vt:lpstr>
      <vt:lpstr>Outline</vt:lpstr>
      <vt:lpstr>TCP Slow start exit </vt:lpstr>
      <vt:lpstr>PowerPoint Presentation</vt:lpstr>
      <vt:lpstr>PowerPoint Presentation</vt:lpstr>
      <vt:lpstr>Outline</vt:lpstr>
      <vt:lpstr>PowerPoint Presentation</vt:lpstr>
      <vt:lpstr>PowerPoint Presentation</vt:lpstr>
      <vt:lpstr>Outline</vt:lpstr>
      <vt:lpstr>PowerPoint Presentation</vt:lpstr>
      <vt:lpstr>PowerPoint Presentation</vt:lpstr>
      <vt:lpstr>SEARCH – a New Slow Start Algorithm for TCP and QUIC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Ataei Kachooei, Maryam</dc:creator>
  <cp:lastModifiedBy>Chung, Jae Won</cp:lastModifiedBy>
  <cp:revision>36</cp:revision>
  <dcterms:created xsi:type="dcterms:W3CDTF">2026-07-07T12:39:32Z</dcterms:created>
  <dcterms:modified xsi:type="dcterms:W3CDTF">2026-07-21T08:44:00Z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f491f3-6224-44fd-84b6-27a97e9b01b5_Enabled">
    <vt:lpwstr>true</vt:lpwstr>
  </property>
  <property fmtid="{D5CDD505-2E9C-101B-9397-08002B2CF9AE}" pid="3" name="MSIP_Label_03f491f3-6224-44fd-84b6-27a97e9b01b5_SetDate">
    <vt:lpwstr>2026-07-19T12:21:07Z</vt:lpwstr>
  </property>
  <property fmtid="{D5CDD505-2E9C-101B-9397-08002B2CF9AE}" pid="4" name="MSIP_Label_03f491f3-6224-44fd-84b6-27a97e9b01b5_Method">
    <vt:lpwstr>Standard</vt:lpwstr>
  </property>
  <property fmtid="{D5CDD505-2E9C-101B-9397-08002B2CF9AE}" pid="5" name="MSIP_Label_03f491f3-6224-44fd-84b6-27a97e9b01b5_Name">
    <vt:lpwstr>Data Classification Policy - Viasat Restricted</vt:lpwstr>
  </property>
  <property fmtid="{D5CDD505-2E9C-101B-9397-08002B2CF9AE}" pid="6" name="MSIP_Label_03f491f3-6224-44fd-84b6-27a97e9b01b5_SiteId">
    <vt:lpwstr>0134974b-ea4c-4377-9d53-96dbc39945f5</vt:lpwstr>
  </property>
  <property fmtid="{D5CDD505-2E9C-101B-9397-08002B2CF9AE}" pid="7" name="MSIP_Label_03f491f3-6224-44fd-84b6-27a97e9b01b5_ActionId">
    <vt:lpwstr>affed7ab-2da0-4fe2-b503-e40c307f95a5</vt:lpwstr>
  </property>
  <property fmtid="{D5CDD505-2E9C-101B-9397-08002B2CF9AE}" pid="8" name="MSIP_Label_03f491f3-6224-44fd-84b6-27a97e9b01b5_ContentBits">
    <vt:lpwstr>0</vt:lpwstr>
  </property>
  <property fmtid="{D5CDD505-2E9C-101B-9397-08002B2CF9AE}" pid="9" name="MSIP_Label_03f491f3-6224-44fd-84b6-27a97e9b01b5_Tag">
    <vt:lpwstr>50, 3, 0, 1</vt:lpwstr>
  </property>
</Properties>
</file>